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37588825" cy="21072475"/>
  <p:notesSz cx="6858000" cy="9144000"/>
  <p:defaultTextStyle>
    <a:defPPr>
      <a:defRPr lang="en-US"/>
    </a:defPPr>
    <a:lvl1pPr marL="0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1pPr>
    <a:lvl2pPr marL="1876633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2pPr>
    <a:lvl3pPr marL="3753267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3pPr>
    <a:lvl4pPr marL="5629904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4pPr>
    <a:lvl5pPr marL="7506538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5pPr>
    <a:lvl6pPr marL="9383171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6pPr>
    <a:lvl7pPr marL="11259804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7pPr>
    <a:lvl8pPr marL="13136438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8pPr>
    <a:lvl9pPr marL="15013071" algn="l" defTabSz="3753267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480" y="-78"/>
      </p:cViewPr>
      <p:guideLst>
        <p:guide orient="horz" pos="6637"/>
        <p:guide pos="11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D4E6D-8807-4C36-9965-5E1A36E7FAF9}" type="datetimeFigureOut">
              <a:rPr lang="en-GB" smtClean="0"/>
              <a:t>28/08/2014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" y="685800"/>
            <a:ext cx="611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56033-F77D-45B9-A76A-E82A0CE8F8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2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1pPr>
    <a:lvl2pPr marL="1876633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2pPr>
    <a:lvl3pPr marL="3753267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3pPr>
    <a:lvl4pPr marL="5629904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4pPr>
    <a:lvl5pPr marL="7506538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5pPr>
    <a:lvl6pPr marL="9383171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6pPr>
    <a:lvl7pPr marL="11259804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7pPr>
    <a:lvl8pPr marL="13136438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8pPr>
    <a:lvl9pPr marL="15013071" algn="l" defTabSz="3753267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162" y="6546141"/>
            <a:ext cx="31950501" cy="4516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324" y="11941069"/>
            <a:ext cx="26312178" cy="53851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76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53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29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0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38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5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36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13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F907-FFB2-4426-9ECB-C23DAEEB4CA3}" type="datetime1">
              <a:rPr lang="en-GB" smtClean="0"/>
              <a:t>28/08/2014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54885" y="20034702"/>
            <a:ext cx="1184032" cy="1121915"/>
          </a:xfrm>
        </p:spPr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64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79A4-EB39-4D0F-A586-2328CC6C387B}" type="datetime1">
              <a:rPr lang="en-GB" smtClean="0"/>
              <a:t>28/08/2014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73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251898" y="843882"/>
            <a:ext cx="8457486" cy="179798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9441" y="843882"/>
            <a:ext cx="24745976" cy="179798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2670-662F-4757-9D62-9B89D5B643CC}" type="datetime1">
              <a:rPr lang="en-GB" smtClean="0"/>
              <a:t>28/08/2014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13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3B3E-F5F0-460F-A12D-63DCF6A2F3B0}" type="datetime1">
              <a:rPr lang="en-GB" smtClean="0"/>
              <a:t>28/08/2014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54885" y="20034702"/>
            <a:ext cx="1184032" cy="1121915"/>
          </a:xfrm>
        </p:spPr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34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258" y="13541020"/>
            <a:ext cx="31950501" cy="4185227"/>
          </a:xfrm>
        </p:spPr>
        <p:txBody>
          <a:bodyPr anchor="t"/>
          <a:lstStyle>
            <a:lvl1pPr algn="l">
              <a:defRPr sz="164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258" y="8931415"/>
            <a:ext cx="31950501" cy="4609601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76633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53267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29904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4pPr>
            <a:lvl5pPr marL="7506538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5pPr>
            <a:lvl6pPr marL="9383171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6pPr>
            <a:lvl7pPr marL="11259804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7pPr>
            <a:lvl8pPr marL="13136438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8pPr>
            <a:lvl9pPr marL="15013071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7187C-A4B3-4344-9120-15C56D90FB9A}" type="datetime1">
              <a:rPr lang="en-GB" smtClean="0"/>
              <a:t>28/08/2014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4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9441" y="4916915"/>
            <a:ext cx="16601731" cy="13906858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07653" y="4916915"/>
            <a:ext cx="16601731" cy="13906858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188D-F3DF-45EE-9D7C-ABAC9D0EFFD5}" type="datetime1">
              <a:rPr lang="en-GB" smtClean="0"/>
              <a:t>28/08/2014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09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9441" y="4716920"/>
            <a:ext cx="16608259" cy="1965789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76633" indent="0">
              <a:buNone/>
              <a:defRPr sz="8200" b="1"/>
            </a:lvl2pPr>
            <a:lvl3pPr marL="3753267" indent="0">
              <a:buNone/>
              <a:defRPr sz="7400" b="1"/>
            </a:lvl3pPr>
            <a:lvl4pPr marL="5629904" indent="0">
              <a:buNone/>
              <a:defRPr sz="6600" b="1"/>
            </a:lvl4pPr>
            <a:lvl5pPr marL="7506538" indent="0">
              <a:buNone/>
              <a:defRPr sz="6600" b="1"/>
            </a:lvl5pPr>
            <a:lvl6pPr marL="9383171" indent="0">
              <a:buNone/>
              <a:defRPr sz="6600" b="1"/>
            </a:lvl6pPr>
            <a:lvl7pPr marL="11259804" indent="0">
              <a:buNone/>
              <a:defRPr sz="6600" b="1"/>
            </a:lvl7pPr>
            <a:lvl8pPr marL="13136438" indent="0">
              <a:buNone/>
              <a:defRPr sz="6600" b="1"/>
            </a:lvl8pPr>
            <a:lvl9pPr marL="15013071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79441" y="6682705"/>
            <a:ext cx="16608259" cy="12141064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094628" y="4716920"/>
            <a:ext cx="16614783" cy="1965789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76633" indent="0">
              <a:buNone/>
              <a:defRPr sz="8200" b="1"/>
            </a:lvl2pPr>
            <a:lvl3pPr marL="3753267" indent="0">
              <a:buNone/>
              <a:defRPr sz="7400" b="1"/>
            </a:lvl3pPr>
            <a:lvl4pPr marL="5629904" indent="0">
              <a:buNone/>
              <a:defRPr sz="6600" b="1"/>
            </a:lvl4pPr>
            <a:lvl5pPr marL="7506538" indent="0">
              <a:buNone/>
              <a:defRPr sz="6600" b="1"/>
            </a:lvl5pPr>
            <a:lvl6pPr marL="9383171" indent="0">
              <a:buNone/>
              <a:defRPr sz="6600" b="1"/>
            </a:lvl6pPr>
            <a:lvl7pPr marL="11259804" indent="0">
              <a:buNone/>
              <a:defRPr sz="6600" b="1"/>
            </a:lvl7pPr>
            <a:lvl8pPr marL="13136438" indent="0">
              <a:buNone/>
              <a:defRPr sz="6600" b="1"/>
            </a:lvl8pPr>
            <a:lvl9pPr marL="15013071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094628" y="6682705"/>
            <a:ext cx="16614783" cy="12141064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E59A-5910-46EE-A138-D012E77EC3F2}" type="datetime1">
              <a:rPr lang="en-GB" smtClean="0"/>
              <a:t>28/08/2014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27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D193-8DB9-4E77-A801-5A94D77538B6}" type="datetime1">
              <a:rPr lang="en-GB" smtClean="0"/>
              <a:t>28/08/2014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6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09D6-77C9-4B88-BBD5-4DE4E2D65069}" type="datetime1">
              <a:rPr lang="en-GB" smtClean="0"/>
              <a:t>28/08/2014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8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464" y="838995"/>
            <a:ext cx="12366464" cy="3570616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6187" y="839013"/>
            <a:ext cx="21013197" cy="17984775"/>
          </a:xfrm>
        </p:spPr>
        <p:txBody>
          <a:bodyPr/>
          <a:lstStyle>
            <a:lvl1pPr>
              <a:defRPr sz="131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9464" y="4409629"/>
            <a:ext cx="12366464" cy="14414159"/>
          </a:xfrm>
        </p:spPr>
        <p:txBody>
          <a:bodyPr/>
          <a:lstStyle>
            <a:lvl1pPr marL="0" indent="0">
              <a:buNone/>
              <a:defRPr sz="5700"/>
            </a:lvl1pPr>
            <a:lvl2pPr marL="1876633" indent="0">
              <a:buNone/>
              <a:defRPr sz="4900"/>
            </a:lvl2pPr>
            <a:lvl3pPr marL="3753267" indent="0">
              <a:buNone/>
              <a:defRPr sz="4100"/>
            </a:lvl3pPr>
            <a:lvl4pPr marL="5629904" indent="0">
              <a:buNone/>
              <a:defRPr sz="3700"/>
            </a:lvl4pPr>
            <a:lvl5pPr marL="7506538" indent="0">
              <a:buNone/>
              <a:defRPr sz="3700"/>
            </a:lvl5pPr>
            <a:lvl6pPr marL="9383171" indent="0">
              <a:buNone/>
              <a:defRPr sz="3700"/>
            </a:lvl6pPr>
            <a:lvl7pPr marL="11259804" indent="0">
              <a:buNone/>
              <a:defRPr sz="3700"/>
            </a:lvl7pPr>
            <a:lvl8pPr marL="13136438" indent="0">
              <a:buNone/>
              <a:defRPr sz="3700"/>
            </a:lvl8pPr>
            <a:lvl9pPr marL="15013071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EDCB-6910-4039-BC40-477087639CB0}" type="datetime1">
              <a:rPr lang="en-GB" smtClean="0"/>
              <a:t>28/08/2014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18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7673" y="14750736"/>
            <a:ext cx="22553295" cy="174141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67673" y="1882864"/>
            <a:ext cx="22553295" cy="12643485"/>
          </a:xfrm>
        </p:spPr>
        <p:txBody>
          <a:bodyPr/>
          <a:lstStyle>
            <a:lvl1pPr marL="0" indent="0">
              <a:buNone/>
              <a:defRPr sz="13100"/>
            </a:lvl1pPr>
            <a:lvl2pPr marL="1876633" indent="0">
              <a:buNone/>
              <a:defRPr sz="11500"/>
            </a:lvl2pPr>
            <a:lvl3pPr marL="3753267" indent="0">
              <a:buNone/>
              <a:defRPr sz="9900"/>
            </a:lvl3pPr>
            <a:lvl4pPr marL="5629904" indent="0">
              <a:buNone/>
              <a:defRPr sz="8200"/>
            </a:lvl4pPr>
            <a:lvl5pPr marL="7506538" indent="0">
              <a:buNone/>
              <a:defRPr sz="8200"/>
            </a:lvl5pPr>
            <a:lvl6pPr marL="9383171" indent="0">
              <a:buNone/>
              <a:defRPr sz="8200"/>
            </a:lvl6pPr>
            <a:lvl7pPr marL="11259804" indent="0">
              <a:buNone/>
              <a:defRPr sz="8200"/>
            </a:lvl7pPr>
            <a:lvl8pPr marL="13136438" indent="0">
              <a:buNone/>
              <a:defRPr sz="8200"/>
            </a:lvl8pPr>
            <a:lvl9pPr marL="15013071" indent="0">
              <a:buNone/>
              <a:defRPr sz="82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7673" y="16492152"/>
            <a:ext cx="22553295" cy="2473090"/>
          </a:xfrm>
        </p:spPr>
        <p:txBody>
          <a:bodyPr/>
          <a:lstStyle>
            <a:lvl1pPr marL="0" indent="0">
              <a:buNone/>
              <a:defRPr sz="5700"/>
            </a:lvl1pPr>
            <a:lvl2pPr marL="1876633" indent="0">
              <a:buNone/>
              <a:defRPr sz="4900"/>
            </a:lvl2pPr>
            <a:lvl3pPr marL="3753267" indent="0">
              <a:buNone/>
              <a:defRPr sz="4100"/>
            </a:lvl3pPr>
            <a:lvl4pPr marL="5629904" indent="0">
              <a:buNone/>
              <a:defRPr sz="3700"/>
            </a:lvl4pPr>
            <a:lvl5pPr marL="7506538" indent="0">
              <a:buNone/>
              <a:defRPr sz="3700"/>
            </a:lvl5pPr>
            <a:lvl6pPr marL="9383171" indent="0">
              <a:buNone/>
              <a:defRPr sz="3700"/>
            </a:lvl6pPr>
            <a:lvl7pPr marL="11259804" indent="0">
              <a:buNone/>
              <a:defRPr sz="3700"/>
            </a:lvl7pPr>
            <a:lvl8pPr marL="13136438" indent="0">
              <a:buNone/>
              <a:defRPr sz="3700"/>
            </a:lvl8pPr>
            <a:lvl9pPr marL="15013071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16C3-2359-40F2-9571-18A2B8D47CEF}" type="datetime1">
              <a:rPr lang="en-GB" smtClean="0"/>
              <a:t>28/08/2014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62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9441" y="843878"/>
            <a:ext cx="33829943" cy="3512079"/>
          </a:xfrm>
          <a:prstGeom prst="rect">
            <a:avLst/>
          </a:prstGeom>
        </p:spPr>
        <p:txBody>
          <a:bodyPr vert="horz" lIns="375327" tIns="187663" rIns="375327" bIns="1876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9441" y="4916915"/>
            <a:ext cx="33829943" cy="13906858"/>
          </a:xfrm>
          <a:prstGeom prst="rect">
            <a:avLst/>
          </a:prstGeom>
        </p:spPr>
        <p:txBody>
          <a:bodyPr vert="horz" lIns="375327" tIns="187663" rIns="375327" bIns="1876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9441" y="19531069"/>
            <a:ext cx="8770726" cy="1121915"/>
          </a:xfrm>
          <a:prstGeom prst="rect">
            <a:avLst/>
          </a:prstGeom>
        </p:spPr>
        <p:txBody>
          <a:bodyPr vert="horz" lIns="375327" tIns="187663" rIns="375327" bIns="187663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97866-B3BF-4CFE-8037-B6E9745FF7EE}" type="datetime1">
              <a:rPr lang="en-GB" smtClean="0"/>
              <a:t>28/08/2014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42849" y="19531069"/>
            <a:ext cx="11903128" cy="1121915"/>
          </a:xfrm>
          <a:prstGeom prst="rect">
            <a:avLst/>
          </a:prstGeom>
        </p:spPr>
        <p:txBody>
          <a:bodyPr vert="horz" lIns="375327" tIns="187663" rIns="375327" bIns="187663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938658" y="19531069"/>
            <a:ext cx="8770726" cy="1121915"/>
          </a:xfrm>
          <a:prstGeom prst="rect">
            <a:avLst/>
          </a:prstGeom>
        </p:spPr>
        <p:txBody>
          <a:bodyPr vert="horz" lIns="375327" tIns="187663" rIns="375327" bIns="187663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E17B0-392D-4C49-9B1A-6E3F06DAF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5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3753267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07475" indent="-1407475" algn="l" defTabSz="37532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3100" kern="1200">
          <a:solidFill>
            <a:schemeClr val="tx1"/>
          </a:solidFill>
          <a:latin typeface="+mn-lt"/>
          <a:ea typeface="+mn-ea"/>
          <a:cs typeface="+mn-cs"/>
        </a:defRPr>
      </a:lvl1pPr>
      <a:lvl2pPr marL="3049529" indent="-1172896" algn="l" defTabSz="37532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91583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68221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44854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21488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198121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74754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51392" indent="-938317" algn="l" defTabSz="3753267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76633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53267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29904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06538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383171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59804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36438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13071" algn="l" defTabSz="3753267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yles.oreilly@sepa.org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mailto:jim.ellis@cefas.co.uk" TargetMode="Externa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gif"/><Relationship Id="rId7" Type="http://schemas.openxmlformats.org/officeDocument/2006/relationships/image" Target="../media/image6.gif"/><Relationship Id="rId2" Type="http://schemas.openxmlformats.org/officeDocument/2006/relationships/hyperlink" Target="mailto:clare.scanlan@sepa.org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laire.mason@cefas.co.uk" TargetMode="External"/><Relationship Id="rId5" Type="http://schemas.openxmlformats.org/officeDocument/2006/relationships/image" Target="../media/image5.gif"/><Relationship Id="rId4" Type="http://schemas.openxmlformats.org/officeDocument/2006/relationships/hyperlink" Target="mailto:joe.silke@marine.i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clare.scanlan@sepa.org.uk" TargetMode="External"/><Relationship Id="rId7" Type="http://schemas.openxmlformats.org/officeDocument/2006/relationships/hyperlink" Target="mailto:dan.bayley@jncc.gov.uk" TargetMode="External"/><Relationship Id="rId12" Type="http://schemas.openxmlformats.org/officeDocument/2006/relationships/image" Target="../media/image1.png"/><Relationship Id="rId2" Type="http://schemas.openxmlformats.org/officeDocument/2006/relationships/hyperlink" Target="http://www.nmbaqc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gif"/><Relationship Id="rId5" Type="http://schemas.openxmlformats.org/officeDocument/2006/relationships/image" Target="../media/image8.jpeg"/><Relationship Id="rId10" Type="http://schemas.openxmlformats.org/officeDocument/2006/relationships/hyperlink" Target="mailto:djoh@sahfos.ac.uk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ctrTitle"/>
          </p:nvPr>
        </p:nvSpPr>
        <p:spPr>
          <a:xfrm>
            <a:off x="0" y="-2"/>
            <a:ext cx="37588825" cy="4182174"/>
          </a:xfrm>
          <a:solidFill>
            <a:srgbClr val="347095"/>
          </a:solidFill>
        </p:spPr>
        <p:txBody>
          <a:bodyPr>
            <a:normAutofit fontScale="90000"/>
          </a:bodyPr>
          <a:lstStyle/>
          <a:p>
            <a:r>
              <a:rPr lang="en-GB" sz="11500" dirty="0">
                <a:solidFill>
                  <a:schemeClr val="bg1"/>
                </a:solidFill>
              </a:rPr>
              <a:t/>
            </a:r>
            <a:br>
              <a:rPr lang="en-GB" sz="11500" dirty="0">
                <a:solidFill>
                  <a:schemeClr val="bg1"/>
                </a:solidFill>
              </a:rPr>
            </a:br>
            <a:r>
              <a:rPr lang="en-GB" sz="11500" dirty="0">
                <a:solidFill>
                  <a:schemeClr val="bg1"/>
                </a:solidFill>
              </a:rPr>
              <a:t>  The National Marine Biological </a:t>
            </a:r>
            <a:br>
              <a:rPr lang="en-GB" sz="11500" dirty="0">
                <a:solidFill>
                  <a:schemeClr val="bg1"/>
                </a:solidFill>
              </a:rPr>
            </a:br>
            <a:r>
              <a:rPr lang="en-GB" sz="11500" dirty="0">
                <a:solidFill>
                  <a:schemeClr val="bg1"/>
                </a:solidFill>
              </a:rPr>
              <a:t>  Analytical Quality Control Scheme</a:t>
            </a:r>
            <a:r>
              <a:rPr lang="en-GB" sz="11500" dirty="0"/>
              <a:t/>
            </a:r>
            <a:br>
              <a:rPr lang="en-GB" sz="11500" dirty="0"/>
            </a:br>
            <a:endParaRPr lang="en-GB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033939" y="4534226"/>
            <a:ext cx="35816954" cy="7744027"/>
          </a:xfrm>
          <a:ln w="25400" cmpd="sng">
            <a:solidFill>
              <a:srgbClr val="347095"/>
            </a:solidFill>
          </a:ln>
        </p:spPr>
        <p:txBody>
          <a:bodyPr anchor="ctr">
            <a:normAutofit fontScale="25000" lnSpcReduction="20000"/>
          </a:bodyPr>
          <a:lstStyle/>
          <a:p>
            <a:pPr marL="2814950" indent="-2814950" algn="just">
              <a:buFont typeface="Arial" panose="020B0604020202020204" pitchFamily="34" charset="0"/>
              <a:buChar char="•"/>
            </a:pPr>
            <a:r>
              <a:rPr lang="en-GB" sz="2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in 1994 </a:t>
            </a:r>
          </a:p>
          <a:p>
            <a:pPr marL="2814950" indent="-2814950" algn="just">
              <a:buFont typeface="Arial" panose="020B0604020202020204" pitchFamily="34" charset="0"/>
              <a:buChar char="•"/>
            </a:pPr>
            <a:r>
              <a:rPr lang="en-GB" sz="2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external quality control for U.K. competent monitoring authorities; open to consultants and non-U.K. participants</a:t>
            </a:r>
          </a:p>
          <a:p>
            <a:pPr marL="2814950" indent="-2814950" algn="just">
              <a:buFont typeface="Arial" panose="020B0604020202020204" pitchFamily="34" charset="0"/>
              <a:buChar char="•"/>
            </a:pPr>
            <a:r>
              <a:rPr lang="en-GB" sz="2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to the Healthy &amp; Biological Diverse Seas Evidence Group under the U.K.’s Marine Monitoring &amp; Assessment Strategy </a:t>
            </a:r>
          </a:p>
          <a:p>
            <a:pPr marL="2814950" indent="-2814950" algn="just">
              <a:buFont typeface="Arial" panose="020B0604020202020204" pitchFamily="34" charset="0"/>
              <a:buChar char="•"/>
            </a:pPr>
            <a:r>
              <a:rPr lang="en-GB" sz="2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to standardise results and methods by providing Best Practice guides, taxonomic workshops and training exercises</a:t>
            </a:r>
          </a:p>
          <a:p>
            <a:pPr marL="2814950" indent="-2814950" algn="just">
              <a:buFont typeface="Arial" panose="020B0604020202020204" pitchFamily="34" charset="0"/>
              <a:buChar char="•"/>
            </a:pPr>
            <a:r>
              <a:rPr lang="en-GB" sz="2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Comprises a number of  biological component modules</a:t>
            </a:r>
          </a:p>
          <a:p>
            <a:pPr marL="2814950" indent="-2814950" algn="just">
              <a:buFont typeface="Arial" panose="020B0604020202020204" pitchFamily="34" charset="0"/>
              <a:buChar char="•"/>
            </a:pPr>
            <a:r>
              <a:rPr lang="en-GB" sz="2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components are developed as and when required, as determined by monitoring needs </a:t>
            </a:r>
          </a:p>
          <a:p>
            <a:pPr marL="1407475" indent="-1407475" algn="l">
              <a:buFont typeface="Arial" panose="020B0604020202020204" pitchFamily="34" charset="0"/>
              <a:buChar char="•"/>
            </a:pPr>
            <a:endParaRPr lang="en-GB" sz="8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018" y="593100"/>
            <a:ext cx="3642770" cy="3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33940" y="12681054"/>
            <a:ext cx="17168457" cy="7109638"/>
            <a:chOff x="251520" y="4127023"/>
            <a:chExt cx="4176464" cy="2313819"/>
          </a:xfrm>
        </p:grpSpPr>
        <p:sp>
          <p:nvSpPr>
            <p:cNvPr id="6" name="TextBox 5"/>
            <p:cNvSpPr txBox="1"/>
            <p:nvPr/>
          </p:nvSpPr>
          <p:spPr>
            <a:xfrm>
              <a:off x="251520" y="4127023"/>
              <a:ext cx="4176464" cy="2313819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57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Benthic Invertebrates</a:t>
              </a:r>
            </a:p>
            <a:p>
              <a:endParaRPr lang="en-GB" sz="57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Modules: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ID Ring Tests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Own Samples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Laboratory Reference</a:t>
              </a: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Manager: 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myles.oreilly@sepa.org.uk</a:t>
              </a: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4558617"/>
              <a:ext cx="2084593" cy="138357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9682436" y="12681054"/>
            <a:ext cx="17168457" cy="7109638"/>
            <a:chOff x="4788024" y="4127024"/>
            <a:chExt cx="4176464" cy="2313819"/>
          </a:xfrm>
        </p:grpSpPr>
        <p:sp>
          <p:nvSpPr>
            <p:cNvPr id="9" name="TextBox 8"/>
            <p:cNvSpPr txBox="1"/>
            <p:nvPr/>
          </p:nvSpPr>
          <p:spPr>
            <a:xfrm>
              <a:off x="4788024" y="4127024"/>
              <a:ext cx="4176464" cy="2313819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57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Fish</a:t>
              </a:r>
            </a:p>
            <a:p>
              <a:endParaRPr lang="en-GB" sz="57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12118175"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Modules: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Ring Test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Reverse Ring Test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Manager: 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jim.ellis@cefas.co.uk</a:t>
              </a: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577" y="4506413"/>
              <a:ext cx="2061348" cy="1368152"/>
            </a:xfrm>
            <a:prstGeom prst="rect">
              <a:avLst/>
            </a:prstGeom>
          </p:spPr>
        </p:pic>
      </p:grpSp>
      <p:pic>
        <p:nvPicPr>
          <p:cNvPr id="1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9" y="490042"/>
            <a:ext cx="3642770" cy="3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1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0" y="-2"/>
            <a:ext cx="37588825" cy="4182174"/>
          </a:xfrm>
          <a:prstGeom prst="rect">
            <a:avLst/>
          </a:prstGeom>
          <a:solidFill>
            <a:srgbClr val="347095"/>
          </a:solidFill>
        </p:spPr>
        <p:txBody>
          <a:bodyPr vert="horz" lIns="375327" tIns="187663" rIns="375327" bIns="187663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500" dirty="0">
                <a:solidFill>
                  <a:schemeClr val="bg1"/>
                </a:solidFill>
              </a:rPr>
              <a:t/>
            </a:r>
            <a:br>
              <a:rPr lang="en-GB" sz="11500" dirty="0">
                <a:solidFill>
                  <a:schemeClr val="bg1"/>
                </a:solidFill>
              </a:rPr>
            </a:br>
            <a:r>
              <a:rPr lang="en-GB" sz="11500" dirty="0">
                <a:solidFill>
                  <a:schemeClr val="bg1"/>
                </a:solidFill>
              </a:rPr>
              <a:t>  The National Marine Biological </a:t>
            </a:r>
            <a:br>
              <a:rPr lang="en-GB" sz="11500" dirty="0">
                <a:solidFill>
                  <a:schemeClr val="bg1"/>
                </a:solidFill>
              </a:rPr>
            </a:br>
            <a:r>
              <a:rPr lang="en-GB" sz="11500" dirty="0">
                <a:solidFill>
                  <a:schemeClr val="bg1"/>
                </a:solidFill>
              </a:rPr>
              <a:t>  Analytical Quality Control Scheme</a:t>
            </a:r>
            <a:r>
              <a:rPr lang="en-GB" sz="11500" dirty="0"/>
              <a:t/>
            </a:r>
            <a:br>
              <a:rPr lang="en-GB" sz="11500" dirty="0"/>
            </a:br>
            <a:endParaRPr lang="en-GB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682463" y="4643303"/>
            <a:ext cx="16849787" cy="15383394"/>
            <a:chOff x="4788024" y="1511154"/>
            <a:chExt cx="4098943" cy="5006498"/>
          </a:xfrm>
        </p:grpSpPr>
        <p:sp>
          <p:nvSpPr>
            <p:cNvPr id="4" name="TextBox 3"/>
            <p:cNvSpPr txBox="1"/>
            <p:nvPr/>
          </p:nvSpPr>
          <p:spPr>
            <a:xfrm>
              <a:off x="4788024" y="1511154"/>
              <a:ext cx="4098943" cy="5006498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5700" b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Macroalgae</a:t>
              </a:r>
              <a:r>
                <a:rPr lang="en-GB" sz="57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  &amp; </a:t>
              </a:r>
              <a:r>
                <a:rPr lang="en-GB" sz="5700" b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Seagrasses</a:t>
              </a:r>
              <a:endParaRPr lang="en-GB" sz="57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12118175"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12118175"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Modules: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Rocky Shore Algae ID Ring Test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Opportunistic  </a:t>
              </a:r>
              <a:r>
                <a:rPr lang="en-GB" sz="5700" dirty="0" err="1">
                  <a:latin typeface="Arial" panose="020B0604020202020204" pitchFamily="34" charset="0"/>
                  <a:cs typeface="Arial" panose="020B0604020202020204" pitchFamily="34" charset="0"/>
                </a:rPr>
                <a:t>Macroalgae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 % Cover Ring Test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Opportunistic </a:t>
              </a:r>
              <a:r>
                <a:rPr lang="en-GB" sz="5700" dirty="0" err="1">
                  <a:latin typeface="Arial" panose="020B0604020202020204" pitchFamily="34" charset="0"/>
                  <a:cs typeface="Arial" panose="020B0604020202020204" pitchFamily="34" charset="0"/>
                </a:rPr>
                <a:t>Macroalgae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 Biomass Ring Test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 err="1">
                  <a:latin typeface="Arial" panose="020B0604020202020204" pitchFamily="34" charset="0"/>
                  <a:cs typeface="Arial" panose="020B0604020202020204" pitchFamily="34" charset="0"/>
                </a:rPr>
                <a:t>Seagrass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 % Cover Ring Test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Manager: 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clare.scanlan@sepa.org.uk</a:t>
              </a:r>
              <a:endParaRPr lang="en-GB" sz="57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081" y="3872551"/>
              <a:ext cx="2864828" cy="217503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1292" y="12587194"/>
            <a:ext cx="16976571" cy="7109641"/>
            <a:chOff x="294657" y="4096477"/>
            <a:chExt cx="4129785" cy="2313818"/>
          </a:xfrm>
        </p:grpSpPr>
        <p:sp>
          <p:nvSpPr>
            <p:cNvPr id="14" name="TextBox 13"/>
            <p:cNvSpPr txBox="1"/>
            <p:nvPr/>
          </p:nvSpPr>
          <p:spPr>
            <a:xfrm>
              <a:off x="294657" y="4096477"/>
              <a:ext cx="4129785" cy="2313818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57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Phytoplankton</a:t>
              </a:r>
              <a:endParaRPr lang="en-GB" sz="5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Modules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Identification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Enumeration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Harmful Algal Blooms</a:t>
              </a:r>
            </a:p>
            <a:p>
              <a:pPr marL="703738" indent="-703738" defTabSz="12118175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Manager: 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joe.silke@marine.ie</a:t>
              </a: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548" y="4509120"/>
              <a:ext cx="1891471" cy="142573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25852" y="4607717"/>
            <a:ext cx="16976571" cy="7109641"/>
            <a:chOff x="298199" y="1499570"/>
            <a:chExt cx="4129785" cy="2313818"/>
          </a:xfrm>
        </p:grpSpPr>
        <p:sp>
          <p:nvSpPr>
            <p:cNvPr id="5" name="TextBox 4"/>
            <p:cNvSpPr txBox="1"/>
            <p:nvPr/>
          </p:nvSpPr>
          <p:spPr>
            <a:xfrm>
              <a:off x="298199" y="1499570"/>
              <a:ext cx="4129785" cy="2313818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57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Particle Size Analysis</a:t>
              </a:r>
            </a:p>
            <a:p>
              <a:endParaRPr lang="en-GB" sz="5700" dirty="0"/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Modules: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Ring Test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Own Sample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  <a:p>
              <a:pPr marL="703738" indent="-703738">
                <a:buFont typeface="Arial" panose="020B0604020202020204" pitchFamily="34" charset="0"/>
                <a:buChar char="•"/>
              </a:pP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Manager: 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claire.mason@cefas.co.uk</a:t>
              </a: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1916833"/>
              <a:ext cx="2334018" cy="1651428"/>
            </a:xfrm>
            <a:prstGeom prst="rect">
              <a:avLst/>
            </a:prstGeom>
          </p:spPr>
        </p:pic>
      </p:grpSp>
      <p:pic>
        <p:nvPicPr>
          <p:cNvPr id="15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018" y="593100"/>
            <a:ext cx="3642770" cy="3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9" y="490042"/>
            <a:ext cx="3642770" cy="3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5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6028740"/>
            <a:ext cx="37588825" cy="5043735"/>
          </a:xfrm>
          <a:prstGeom prst="rect">
            <a:avLst/>
          </a:prstGeom>
          <a:solidFill>
            <a:srgbClr val="347095"/>
          </a:solidFill>
          <a:ln w="25400" cmpd="sng">
            <a:solidFill>
              <a:srgbClr val="347095"/>
            </a:solidFill>
          </a:ln>
        </p:spPr>
        <p:txBody>
          <a:bodyPr wrap="square" lIns="375327" tIns="187663" rIns="375327" bIns="187663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Marine Biological Analytical Quality Control Scheme</a:t>
            </a:r>
          </a:p>
          <a:p>
            <a:pPr algn="ctr">
              <a:defRPr/>
            </a:pPr>
            <a:endParaRPr lang="en-GB" alt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altLang="en-US" sz="5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 is available from the module managers</a:t>
            </a:r>
          </a:p>
          <a:p>
            <a:pPr algn="ctr">
              <a:defRPr/>
            </a:pPr>
            <a:r>
              <a:rPr lang="en-GB" altLang="en-US" sz="5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from the NMBAQC website: </a:t>
            </a:r>
            <a:r>
              <a:rPr lang="en-GB" altLang="en-US" sz="57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http://www.nmbaqcs.org/</a:t>
            </a:r>
            <a:endParaRPr lang="en-GB" altLang="en-US" sz="57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altLang="en-US" sz="33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altLang="en-US" sz="5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Secretary: </a:t>
            </a:r>
            <a:r>
              <a:rPr lang="en-GB" altLang="en-US" sz="57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astrid.fischer@sahfos.ac.uk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9268" y="7730052"/>
            <a:ext cx="17168457" cy="7109640"/>
            <a:chOff x="218013" y="2348880"/>
            <a:chExt cx="4176464" cy="2428629"/>
          </a:xfrm>
        </p:grpSpPr>
        <p:sp>
          <p:nvSpPr>
            <p:cNvPr id="10" name="TextBox 9"/>
            <p:cNvSpPr txBox="1"/>
            <p:nvPr/>
          </p:nvSpPr>
          <p:spPr>
            <a:xfrm>
              <a:off x="218013" y="2348880"/>
              <a:ext cx="4176464" cy="2428629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57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Saltmarsh</a:t>
              </a:r>
              <a:endParaRPr lang="en-GB" sz="5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Saltmarsh mapping standard being produced by the Environment Agency</a:t>
              </a: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Saltmarsh plants ID ring test in development</a:t>
              </a: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Manager:  </a:t>
              </a: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clare.scanlan@sepa.org.uk</a:t>
              </a: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932" y="3644728"/>
              <a:ext cx="811492" cy="854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 descr="L:\Biology &amp; Marine Science\Marine Science\Digital Photos\Saltmarsh\Tynemouth 2.6.2014 CMS IMG_287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56" y="3687709"/>
              <a:ext cx="937650" cy="703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L:\Biology &amp; Marine Science\Marine Science\Digital Photos\Saltmarsh\Tynemouth 2.6.2014 IMG_287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007" y="3661866"/>
              <a:ext cx="972108" cy="7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909268" y="579640"/>
            <a:ext cx="35520946" cy="6232476"/>
            <a:chOff x="221192" y="188640"/>
            <a:chExt cx="8640960" cy="2028349"/>
          </a:xfrm>
        </p:grpSpPr>
        <p:sp>
          <p:nvSpPr>
            <p:cNvPr id="11" name="TextBox 10"/>
            <p:cNvSpPr txBox="1"/>
            <p:nvPr/>
          </p:nvSpPr>
          <p:spPr>
            <a:xfrm>
              <a:off x="221192" y="188640"/>
              <a:ext cx="8640960" cy="2028349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altLang="en-US" sz="57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- UNDER DEVELOPMENT</a:t>
              </a:r>
            </a:p>
            <a:p>
              <a:pPr marL="1172896" indent="-1172896">
                <a:buFont typeface="Arial" panose="020B0604020202020204" pitchFamily="34" charset="0"/>
                <a:buChar char="•"/>
                <a:defRPr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New elements are being brought into the scheme, currently </a:t>
              </a:r>
              <a:r>
                <a:rPr lang="en-GB" sz="5700" dirty="0" err="1">
                  <a:latin typeface="Arial" panose="020B0604020202020204" pitchFamily="34" charset="0"/>
                  <a:cs typeface="Arial" panose="020B0604020202020204" pitchFamily="34" charset="0"/>
                </a:rPr>
                <a:t>Epibiota</a:t>
              </a: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, Zooplankton &amp; Saltmarsh plants</a:t>
              </a:r>
              <a:r>
                <a:rPr lang="en-GB" altLang="en-US" sz="5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1172896" indent="-1172896">
                <a:buFont typeface="Arial" panose="020B0604020202020204" pitchFamily="34" charset="0"/>
                <a:buChar char="•"/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 biological quality elements will be developed as required by monitoring needs</a:t>
              </a:r>
              <a:endParaRPr lang="en-GB" sz="5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57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5700" b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Epibiota</a:t>
              </a:r>
              <a:endParaRPr lang="en-GB" sz="57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72896" indent="-1172896">
                <a:buFont typeface="Arial" panose="020B0604020202020204" pitchFamily="34" charset="0"/>
                <a:buChar char="•"/>
              </a:pPr>
              <a:r>
                <a:rPr lang="en-GB" sz="5700" dirty="0">
                  <a:latin typeface="Arial" panose="020B0604020202020204" pitchFamily="34" charset="0"/>
                  <a:cs typeface="Arial" panose="020B0604020202020204" pitchFamily="34" charset="0"/>
                </a:rPr>
                <a:t>Best Practice Guide is being produced</a:t>
              </a:r>
            </a:p>
            <a:p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Manager:  </a:t>
              </a: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dan.bayley@jncc.gov.uk</a:t>
              </a: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715" y="1115790"/>
              <a:ext cx="1328593" cy="102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317" y="1124741"/>
              <a:ext cx="1321266" cy="102117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261757" y="7730052"/>
            <a:ext cx="17168457" cy="7109638"/>
            <a:chOff x="4685688" y="2348880"/>
            <a:chExt cx="4176464" cy="2716771"/>
          </a:xfrm>
        </p:grpSpPr>
        <p:sp>
          <p:nvSpPr>
            <p:cNvPr id="12" name="TextBox 11"/>
            <p:cNvSpPr txBox="1"/>
            <p:nvPr/>
          </p:nvSpPr>
          <p:spPr>
            <a:xfrm>
              <a:off x="4685688" y="2348880"/>
              <a:ext cx="4176464" cy="2716771"/>
            </a:xfrm>
            <a:prstGeom prst="rect">
              <a:avLst/>
            </a:prstGeom>
            <a:noFill/>
            <a:ln w="25400" cmpd="sng">
              <a:solidFill>
                <a:srgbClr val="34709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altLang="en-US" sz="57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Zooplankton</a:t>
              </a: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Pilot Ring Test 2014/2015</a:t>
              </a:r>
            </a:p>
            <a:p>
              <a:pPr marL="703738" indent="-703738">
                <a:buFont typeface="Arial" panose="020B0604020202020204" pitchFamily="34" charset="0"/>
                <a:buChar char="•"/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Workshop 2015</a:t>
              </a:r>
            </a:p>
            <a:p>
              <a:pPr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endParaRPr lang="en-GB" altLang="en-US" sz="5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Manager: </a:t>
              </a: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0"/>
                </a:rPr>
                <a:t>david.johns@sahfos.ac.uk</a:t>
              </a:r>
              <a:r>
                <a:rPr lang="en-GB" altLang="en-US" sz="5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829" y="3324897"/>
              <a:ext cx="1656184" cy="1277830"/>
            </a:xfrm>
            <a:prstGeom prst="rect">
              <a:avLst/>
            </a:prstGeom>
          </p:spPr>
        </p:pic>
      </p:grpSp>
      <p:pic>
        <p:nvPicPr>
          <p:cNvPr id="17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7444" y="16962273"/>
            <a:ext cx="3642770" cy="3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5" y="16859215"/>
            <a:ext cx="3642770" cy="3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17B0-392D-4C49-9B1A-6E3F06DAFB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22707"/>
      </p:ext>
    </p:extLst>
  </p:cSld>
  <p:clrMapOvr>
    <a:masterClrMapping/>
  </p:clrMapOvr>
  <p:transition spd="slow" advClick="0" advTm="6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252</Words>
  <Application>Microsoft Office PowerPoint</Application>
  <PresentationFormat>Custom</PresentationFormat>
  <Paragraphs>88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   The National Marine Biological    Analytical Quality Control Scheme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National Marine Biological    Analytical Quality Control Scheme</dc:title>
  <dc:creator>Astrid Fischer</dc:creator>
  <cp:lastModifiedBy>skr21</cp:lastModifiedBy>
  <cp:revision>41</cp:revision>
  <dcterms:created xsi:type="dcterms:W3CDTF">2014-07-04T14:24:33Z</dcterms:created>
  <dcterms:modified xsi:type="dcterms:W3CDTF">2014-08-28T15:53:34Z</dcterms:modified>
</cp:coreProperties>
</file>