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37458650" cy="21072475"/>
  <p:notesSz cx="6858000" cy="9144000"/>
  <p:custShowLst>
    <p:custShow name="Custom Show 1" id="0">
      <p:sldLst>
        <p:sld r:id="rId2"/>
        <p:sld r:id="rId3"/>
        <p:sld r:id="rId4"/>
      </p:sldLst>
    </p:custShow>
    <p:custShow name="Custom Show 2" id="1">
      <p:sldLst>
        <p:sld r:id="rId2"/>
        <p:sld r:id="rId3"/>
        <p:sld r:id="rId4"/>
      </p:sldLst>
    </p:custShow>
    <p:custShow name="Custom Show 3" id="2">
      <p:sldLst>
        <p:sld r:id="rId2"/>
        <p:sld r:id="rId3"/>
        <p:sld r:id="rId4"/>
      </p:sldLst>
    </p:custShow>
  </p:custShowLst>
  <p:defaultTextStyle>
    <a:defPPr>
      <a:defRPr lang="en-US"/>
    </a:defPPr>
    <a:lvl1pPr marL="0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69374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38745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08116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77486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46853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16227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685598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54969" algn="l" defTabSz="333874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7">
          <p15:clr>
            <a:srgbClr val="A4A3A4"/>
          </p15:clr>
        </p15:guide>
        <p15:guide id="2" pos="117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>
      <p:cViewPr>
        <p:scale>
          <a:sx n="28" d="100"/>
          <a:sy n="28" d="100"/>
        </p:scale>
        <p:origin x="-1644" y="-648"/>
      </p:cViewPr>
      <p:guideLst>
        <p:guide orient="horz" pos="6637"/>
        <p:guide pos="117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3FDD3-800E-45F9-A9F3-A2F9D11C4BF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7FC7-AF75-4F7A-B8AA-66B3DFB9E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0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69374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38745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5008116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677486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346853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016227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685598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354969" algn="l" defTabSz="3338745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399" y="6546133"/>
            <a:ext cx="31839853" cy="45169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8798" y="11941069"/>
            <a:ext cx="26221055" cy="538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6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3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0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7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46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1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6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5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420-019D-45FC-BE53-8D75B3DCB292}" type="datetime1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417B-BA6A-4B26-829B-425DB3E738E1}" type="datetime1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6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157521" y="843890"/>
            <a:ext cx="8428196" cy="179798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2932" y="843890"/>
            <a:ext cx="24660278" cy="179798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5EE9-41BD-4526-BE3D-BE36C85AAE50}" type="datetime1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3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F4-C0AA-4588-892C-DEA8153EE912}" type="datetime1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3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975" y="13541030"/>
            <a:ext cx="31839853" cy="4185228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975" y="8931431"/>
            <a:ext cx="31839853" cy="4609602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6937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3874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0811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7748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4685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1622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68559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5496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8532-DACF-4B98-B8F0-F8A6FFCA2F3C}" type="datetime1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5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2933" y="4916928"/>
            <a:ext cx="16544237" cy="13906859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41480" y="4916928"/>
            <a:ext cx="16544237" cy="13906859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CC2B-C1E7-4924-9037-9D4C9BD0D66C}" type="datetime1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933" y="4716919"/>
            <a:ext cx="16550742" cy="1965787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69374" indent="0">
              <a:buNone/>
              <a:defRPr sz="7300" b="1"/>
            </a:lvl2pPr>
            <a:lvl3pPr marL="3338745" indent="0">
              <a:buNone/>
              <a:defRPr sz="6600" b="1"/>
            </a:lvl3pPr>
            <a:lvl4pPr marL="5008116" indent="0">
              <a:buNone/>
              <a:defRPr sz="5900" b="1"/>
            </a:lvl4pPr>
            <a:lvl5pPr marL="6677486" indent="0">
              <a:buNone/>
              <a:defRPr sz="5900" b="1"/>
            </a:lvl5pPr>
            <a:lvl6pPr marL="8346853" indent="0">
              <a:buNone/>
              <a:defRPr sz="5900" b="1"/>
            </a:lvl6pPr>
            <a:lvl7pPr marL="10016227" indent="0">
              <a:buNone/>
              <a:defRPr sz="5900" b="1"/>
            </a:lvl7pPr>
            <a:lvl8pPr marL="11685598" indent="0">
              <a:buNone/>
              <a:defRPr sz="5900" b="1"/>
            </a:lvl8pPr>
            <a:lvl9pPr marL="13354969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2933" y="6682706"/>
            <a:ext cx="16550742" cy="12141064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28488" y="4716919"/>
            <a:ext cx="16557244" cy="1965787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69374" indent="0">
              <a:buNone/>
              <a:defRPr sz="7300" b="1"/>
            </a:lvl2pPr>
            <a:lvl3pPr marL="3338745" indent="0">
              <a:buNone/>
              <a:defRPr sz="6600" b="1"/>
            </a:lvl3pPr>
            <a:lvl4pPr marL="5008116" indent="0">
              <a:buNone/>
              <a:defRPr sz="5900" b="1"/>
            </a:lvl4pPr>
            <a:lvl5pPr marL="6677486" indent="0">
              <a:buNone/>
              <a:defRPr sz="5900" b="1"/>
            </a:lvl5pPr>
            <a:lvl6pPr marL="8346853" indent="0">
              <a:buNone/>
              <a:defRPr sz="5900" b="1"/>
            </a:lvl6pPr>
            <a:lvl7pPr marL="10016227" indent="0">
              <a:buNone/>
              <a:defRPr sz="5900" b="1"/>
            </a:lvl7pPr>
            <a:lvl8pPr marL="11685598" indent="0">
              <a:buNone/>
              <a:defRPr sz="5900" b="1"/>
            </a:lvl8pPr>
            <a:lvl9pPr marL="13354969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28488" y="6682706"/>
            <a:ext cx="16557244" cy="12141064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ABB6-7577-46DC-A5B8-6A4A30647309}" type="datetime1">
              <a:rPr lang="en-GB" smtClean="0"/>
              <a:t>01/09/2014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0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7D9-CF74-4798-803A-7330B6DF0AB6}" type="datetime1">
              <a:rPr lang="en-GB" smtClean="0"/>
              <a:t>01/09/2014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FCDE-5D27-416D-9BB4-EA45E0AA6387}" type="datetime1">
              <a:rPr lang="en-GB" smtClean="0"/>
              <a:t>01/09/2014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34" y="838997"/>
            <a:ext cx="12323638" cy="3570614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5292" y="838998"/>
            <a:ext cx="20940426" cy="17984774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2934" y="4409615"/>
            <a:ext cx="12323638" cy="14414160"/>
          </a:xfrm>
        </p:spPr>
        <p:txBody>
          <a:bodyPr/>
          <a:lstStyle>
            <a:lvl1pPr marL="0" indent="0">
              <a:buNone/>
              <a:defRPr sz="5100"/>
            </a:lvl1pPr>
            <a:lvl2pPr marL="1669374" indent="0">
              <a:buNone/>
              <a:defRPr sz="4400"/>
            </a:lvl2pPr>
            <a:lvl3pPr marL="3338745" indent="0">
              <a:buNone/>
              <a:defRPr sz="3700"/>
            </a:lvl3pPr>
            <a:lvl4pPr marL="5008116" indent="0">
              <a:buNone/>
              <a:defRPr sz="3300"/>
            </a:lvl4pPr>
            <a:lvl5pPr marL="6677486" indent="0">
              <a:buNone/>
              <a:defRPr sz="3300"/>
            </a:lvl5pPr>
            <a:lvl6pPr marL="8346853" indent="0">
              <a:buNone/>
              <a:defRPr sz="3300"/>
            </a:lvl6pPr>
            <a:lvl7pPr marL="10016227" indent="0">
              <a:buNone/>
              <a:defRPr sz="3300"/>
            </a:lvl7pPr>
            <a:lvl8pPr marL="11685598" indent="0">
              <a:buNone/>
              <a:defRPr sz="3300"/>
            </a:lvl8pPr>
            <a:lvl9pPr marL="13354969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06D2-7245-431A-895F-2B07207A18CD}" type="datetime1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9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58" y="14750733"/>
            <a:ext cx="22475190" cy="1741407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2158" y="1882865"/>
            <a:ext cx="22475190" cy="12643485"/>
          </a:xfrm>
        </p:spPr>
        <p:txBody>
          <a:bodyPr/>
          <a:lstStyle>
            <a:lvl1pPr marL="0" indent="0">
              <a:buNone/>
              <a:defRPr sz="11700"/>
            </a:lvl1pPr>
            <a:lvl2pPr marL="1669374" indent="0">
              <a:buNone/>
              <a:defRPr sz="10200"/>
            </a:lvl2pPr>
            <a:lvl3pPr marL="3338745" indent="0">
              <a:buNone/>
              <a:defRPr sz="8800"/>
            </a:lvl3pPr>
            <a:lvl4pPr marL="5008116" indent="0">
              <a:buNone/>
              <a:defRPr sz="7300"/>
            </a:lvl4pPr>
            <a:lvl5pPr marL="6677486" indent="0">
              <a:buNone/>
              <a:defRPr sz="7300"/>
            </a:lvl5pPr>
            <a:lvl6pPr marL="8346853" indent="0">
              <a:buNone/>
              <a:defRPr sz="7300"/>
            </a:lvl6pPr>
            <a:lvl7pPr marL="10016227" indent="0">
              <a:buNone/>
              <a:defRPr sz="7300"/>
            </a:lvl7pPr>
            <a:lvl8pPr marL="11685598" indent="0">
              <a:buNone/>
              <a:defRPr sz="7300"/>
            </a:lvl8pPr>
            <a:lvl9pPr marL="13354969" indent="0">
              <a:buNone/>
              <a:defRPr sz="7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2158" y="16492140"/>
            <a:ext cx="22475190" cy="2473088"/>
          </a:xfrm>
        </p:spPr>
        <p:txBody>
          <a:bodyPr/>
          <a:lstStyle>
            <a:lvl1pPr marL="0" indent="0">
              <a:buNone/>
              <a:defRPr sz="5100"/>
            </a:lvl1pPr>
            <a:lvl2pPr marL="1669374" indent="0">
              <a:buNone/>
              <a:defRPr sz="4400"/>
            </a:lvl2pPr>
            <a:lvl3pPr marL="3338745" indent="0">
              <a:buNone/>
              <a:defRPr sz="3700"/>
            </a:lvl3pPr>
            <a:lvl4pPr marL="5008116" indent="0">
              <a:buNone/>
              <a:defRPr sz="3300"/>
            </a:lvl4pPr>
            <a:lvl5pPr marL="6677486" indent="0">
              <a:buNone/>
              <a:defRPr sz="3300"/>
            </a:lvl5pPr>
            <a:lvl6pPr marL="8346853" indent="0">
              <a:buNone/>
              <a:defRPr sz="3300"/>
            </a:lvl6pPr>
            <a:lvl7pPr marL="10016227" indent="0">
              <a:buNone/>
              <a:defRPr sz="3300"/>
            </a:lvl7pPr>
            <a:lvl8pPr marL="11685598" indent="0">
              <a:buNone/>
              <a:defRPr sz="3300"/>
            </a:lvl8pPr>
            <a:lvl9pPr marL="13354969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C4089-3564-4EBB-889B-A9CCFE70F665}" type="datetime1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933" y="843876"/>
            <a:ext cx="33712785" cy="3512079"/>
          </a:xfrm>
          <a:prstGeom prst="rect">
            <a:avLst/>
          </a:prstGeom>
        </p:spPr>
        <p:txBody>
          <a:bodyPr vert="horz" lIns="333875" tIns="166937" rIns="333875" bIns="1669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933" y="4916928"/>
            <a:ext cx="33712785" cy="13906859"/>
          </a:xfrm>
          <a:prstGeom prst="rect">
            <a:avLst/>
          </a:prstGeom>
        </p:spPr>
        <p:txBody>
          <a:bodyPr vert="horz" lIns="333875" tIns="166937" rIns="333875" bIns="1669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2932" y="19531064"/>
            <a:ext cx="8740352" cy="1121914"/>
          </a:xfrm>
          <a:prstGeom prst="rect">
            <a:avLst/>
          </a:prstGeom>
        </p:spPr>
        <p:txBody>
          <a:bodyPr vert="horz" lIns="333875" tIns="166937" rIns="333875" bIns="166937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95FE-64F0-43A2-BDBC-1C69C846A177}" type="datetime1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8372" y="19531064"/>
            <a:ext cx="11861906" cy="1121914"/>
          </a:xfrm>
          <a:prstGeom prst="rect">
            <a:avLst/>
          </a:prstGeom>
        </p:spPr>
        <p:txBody>
          <a:bodyPr vert="horz" lIns="333875" tIns="166937" rIns="333875" bIns="166937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5366" y="19531064"/>
            <a:ext cx="8740352" cy="1121914"/>
          </a:xfrm>
          <a:prstGeom prst="rect">
            <a:avLst/>
          </a:prstGeom>
        </p:spPr>
        <p:txBody>
          <a:bodyPr vert="horz" lIns="333875" tIns="166937" rIns="333875" bIns="166937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816F-B51B-42F5-8010-13E6F920C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1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338745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2031" indent="-1252031" algn="l" defTabSz="3338745" rtl="0" eaLnBrk="1" latinLnBrk="0" hangingPunct="1">
        <a:spcBef>
          <a:spcPct val="20000"/>
        </a:spcBef>
        <a:buFont typeface="Arial" pitchFamily="34" charset="0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2730" indent="-1043359" algn="l" defTabSz="3338745" rtl="0" eaLnBrk="1" latinLnBrk="0" hangingPunct="1">
        <a:spcBef>
          <a:spcPct val="20000"/>
        </a:spcBef>
        <a:buFont typeface="Arial" pitchFamily="34" charset="0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428" indent="-834687" algn="l" defTabSz="3338745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42799" indent="-834687" algn="l" defTabSz="3338745" rtl="0" eaLnBrk="1" latinLnBrk="0" hangingPunct="1">
        <a:spcBef>
          <a:spcPct val="20000"/>
        </a:spcBef>
        <a:buFont typeface="Arial" pitchFamily="34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12170" indent="-834687" algn="l" defTabSz="3338745" rtl="0" eaLnBrk="1" latinLnBrk="0" hangingPunct="1">
        <a:spcBef>
          <a:spcPct val="20000"/>
        </a:spcBef>
        <a:buFont typeface="Arial" pitchFamily="34" charset="0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81540" indent="-834687" algn="l" defTabSz="3338745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50915" indent="-834687" algn="l" defTabSz="3338745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20281" indent="-834687" algn="l" defTabSz="3338745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189652" indent="-834687" algn="l" defTabSz="3338745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374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38745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08116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77486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46853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6227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5598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54969" algn="l" defTabSz="3338745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*joly.ghanawi@stir.ac.uk" TargetMode="Externa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25" y="688026"/>
            <a:ext cx="33411712" cy="5310190"/>
          </a:xfrm>
        </p:spPr>
        <p:txBody>
          <a:bodyPr>
            <a:normAutofit/>
          </a:bodyPr>
          <a:lstStyle/>
          <a:p>
            <a:r>
              <a:rPr lang="en-GB" sz="13200" dirty="0" smtClean="0">
                <a:latin typeface="Cambria" pitchFamily="18" charset="0"/>
                <a:cs typeface="Times New Roman" pitchFamily="18" charset="0"/>
              </a:rPr>
              <a:t>Fish Farms as Artificial Habitats for Wild Fish</a:t>
            </a:r>
            <a:endParaRPr lang="en-GB" sz="13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>
                <a:latin typeface="Cambria" pitchFamily="18" charset="0"/>
              </a:rPr>
              <a:t>1</a:t>
            </a:fld>
            <a:endParaRPr lang="en-GB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0744" y="12306302"/>
            <a:ext cx="23893605" cy="6569610"/>
          </a:xfrm>
          <a:prstGeom prst="rect">
            <a:avLst/>
          </a:prstGeom>
          <a:ln>
            <a:noFill/>
          </a:ln>
        </p:spPr>
        <p:txBody>
          <a:bodyPr wrap="square" lIns="333875" tIns="166937" rIns="333875" bIns="166937">
            <a:spAutoFit/>
          </a:bodyPr>
          <a:lstStyle/>
          <a:p>
            <a:pPr algn="ctr"/>
            <a:r>
              <a:rPr lang="en-GB" sz="5900" dirty="0" err="1">
                <a:latin typeface="Cambria" pitchFamily="18" charset="0"/>
                <a:cs typeface="Times New Roman" pitchFamily="18" charset="0"/>
              </a:rPr>
              <a:t>Joly</a:t>
            </a:r>
            <a:r>
              <a:rPr lang="en-GB" sz="59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GB" sz="5900" dirty="0" err="1">
                <a:latin typeface="Cambria" pitchFamily="18" charset="0"/>
                <a:cs typeface="Times New Roman" pitchFamily="18" charset="0"/>
              </a:rPr>
              <a:t>Ghanawi</a:t>
            </a:r>
            <a:r>
              <a:rPr lang="en-GB" sz="5900" dirty="0">
                <a:latin typeface="Cambria" pitchFamily="18" charset="0"/>
                <a:cs typeface="Times New Roman" pitchFamily="18" charset="0"/>
              </a:rPr>
              <a:t>.,* Trevor </a:t>
            </a:r>
            <a:r>
              <a:rPr lang="en-GB" sz="5900" dirty="0" err="1" smtClean="0">
                <a:latin typeface="Cambria" pitchFamily="18" charset="0"/>
                <a:cs typeface="Times New Roman" pitchFamily="18" charset="0"/>
              </a:rPr>
              <a:t>Telfer</a:t>
            </a:r>
            <a:r>
              <a:rPr lang="en-GB" sz="5900" dirty="0" smtClean="0">
                <a:latin typeface="Cambria" pitchFamily="18" charset="0"/>
                <a:cs typeface="Times New Roman" pitchFamily="18" charset="0"/>
              </a:rPr>
              <a:t>, Bruce </a:t>
            </a:r>
            <a:r>
              <a:rPr lang="en-GB" sz="5900" dirty="0">
                <a:latin typeface="Cambria" pitchFamily="18" charset="0"/>
                <a:cs typeface="Times New Roman" pitchFamily="18" charset="0"/>
              </a:rPr>
              <a:t>McAdam, </a:t>
            </a:r>
          </a:p>
          <a:p>
            <a:pPr algn="ctr"/>
            <a:endParaRPr lang="en-GB" sz="59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en-GB" sz="5900" dirty="0">
                <a:latin typeface="Cambria" pitchFamily="18" charset="0"/>
                <a:cs typeface="Times New Roman" pitchFamily="18" charset="0"/>
              </a:rPr>
              <a:t>Institute of Aquaculture, University of Stirling, FK9 4LA, UK</a:t>
            </a:r>
          </a:p>
          <a:p>
            <a:pPr algn="ctr"/>
            <a:r>
              <a:rPr lang="en-GB" sz="5900" dirty="0">
                <a:latin typeface="Cambria" pitchFamily="18" charset="0"/>
                <a:cs typeface="Times New Roman" pitchFamily="18" charset="0"/>
                <a:hlinkClick r:id="rId3"/>
              </a:rPr>
              <a:t>*joly.ghanawi@stir.ac.uk</a:t>
            </a:r>
            <a:endParaRPr lang="en-GB" sz="5900" dirty="0">
              <a:latin typeface="Cambria" pitchFamily="18" charset="0"/>
              <a:cs typeface="Times New Roman" pitchFamily="18" charset="0"/>
            </a:endParaRPr>
          </a:p>
          <a:p>
            <a:pPr algn="ctr"/>
            <a:endParaRPr lang="en-GB" sz="59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en-GB" sz="4400" dirty="0">
                <a:latin typeface="Cambria" pitchFamily="18" charset="0"/>
                <a:cs typeface="Times New Roman" pitchFamily="18" charset="0"/>
              </a:rPr>
              <a:t>MASTS ASM </a:t>
            </a:r>
            <a:r>
              <a:rPr lang="en-GB" sz="4400" dirty="0" smtClean="0">
                <a:latin typeface="Cambria" pitchFamily="18" charset="0"/>
                <a:cs typeface="Times New Roman" pitchFamily="18" charset="0"/>
              </a:rPr>
              <a:t>3-5</a:t>
            </a:r>
            <a:r>
              <a:rPr lang="en-GB" sz="4400" baseline="30000" dirty="0" smtClean="0">
                <a:latin typeface="Cambria" pitchFamily="18" charset="0"/>
                <a:cs typeface="Times New Roman" pitchFamily="18" charset="0"/>
              </a:rPr>
              <a:t>th</a:t>
            </a:r>
            <a:r>
              <a:rPr lang="en-GB" sz="4400" dirty="0" smtClean="0">
                <a:latin typeface="Cambria" pitchFamily="18" charset="0"/>
                <a:cs typeface="Times New Roman" pitchFamily="18" charset="0"/>
              </a:rPr>
              <a:t> September, 2014 </a:t>
            </a:r>
            <a:endParaRPr lang="en-GB" sz="4400" dirty="0">
              <a:latin typeface="Cambria" pitchFamily="18" charset="0"/>
              <a:cs typeface="Times New Roman" pitchFamily="18" charset="0"/>
            </a:endParaRPr>
          </a:p>
          <a:p>
            <a:endParaRPr lang="en-GB" dirty="0" smtClean="0">
              <a:latin typeface="Gill Sans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69" y="18671275"/>
            <a:ext cx="649998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669" y="18195581"/>
            <a:ext cx="3163876" cy="18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229" y="18555922"/>
            <a:ext cx="6657605" cy="119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205" y="18195581"/>
            <a:ext cx="8064896" cy="20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Joly\Documents\2013_Fieldwork_Summer\Fieldwork Videos-2013-09-11\2013-09-14-15-pictures and videos taken with Nikon camera\Pictures\DSCN01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789" y="5244915"/>
            <a:ext cx="9415183" cy="70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6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893"/>
    </mc:Choice>
    <mc:Fallback xmlns="">
      <p:transition advTm="14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013" y="599133"/>
            <a:ext cx="22288566" cy="2143174"/>
          </a:xfrm>
        </p:spPr>
        <p:txBody>
          <a:bodyPr>
            <a:normAutofit/>
          </a:bodyPr>
          <a:lstStyle/>
          <a:p>
            <a:r>
              <a:rPr lang="en-GB" sz="88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GB" sz="8800" b="1" dirty="0" smtClean="0">
                <a:latin typeface="Cambria" pitchFamily="18" charset="0"/>
                <a:cs typeface="Times New Roman" pitchFamily="18" charset="0"/>
              </a:rPr>
              <a:t>Wild Fish are Attracted to Sea Cages</a:t>
            </a:r>
            <a:endParaRPr lang="en-GB" sz="88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18877" y="19435316"/>
            <a:ext cx="8740352" cy="1121914"/>
          </a:xfrm>
        </p:spPr>
        <p:txBody>
          <a:bodyPr/>
          <a:lstStyle/>
          <a:p>
            <a:fld id="{1C4E816F-B51B-42F5-8010-13E6F920C5FA}" type="slidenum">
              <a:rPr lang="en-GB" smtClean="0"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59082" y="3119413"/>
            <a:ext cx="323840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GB" sz="4400" dirty="0" smtClean="0">
                <a:latin typeface="Cambria" panose="02040503050406030204" pitchFamily="18" charset="0"/>
              </a:rPr>
              <a:t>Wild </a:t>
            </a:r>
            <a:r>
              <a:rPr lang="en-GB" sz="4400" dirty="0">
                <a:latin typeface="Cambria" panose="02040503050406030204" pitchFamily="18" charset="0"/>
              </a:rPr>
              <a:t>fish are attracted to sea cages for various reasons including protection from predators, source of food availability, meeting location and increase of eggs, larvae, and juveniles</a:t>
            </a:r>
            <a:r>
              <a:rPr lang="en-GB" sz="4400" dirty="0" smtClean="0">
                <a:latin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GB" sz="440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GB" sz="4400" dirty="0" smtClean="0">
                <a:latin typeface="Cambria" panose="02040503050406030204" pitchFamily="18" charset="0"/>
              </a:rPr>
              <a:t>Growth </a:t>
            </a:r>
            <a:r>
              <a:rPr lang="en-GB" sz="4400" dirty="0">
                <a:latin typeface="Cambria" panose="02040503050406030204" pitchFamily="18" charset="0"/>
              </a:rPr>
              <a:t>of aquaculture in the next 40 years means we need to study the value of aquaculture as a habitat for wild organisms</a:t>
            </a:r>
            <a:r>
              <a:rPr lang="en-GB" sz="4400" dirty="0" smtClean="0">
                <a:latin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GB" sz="440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GB" sz="4400" dirty="0" smtClean="0">
                <a:latin typeface="Cambria" panose="02040503050406030204" pitchFamily="18" charset="0"/>
              </a:rPr>
              <a:t>To </a:t>
            </a:r>
            <a:r>
              <a:rPr lang="en-GB" sz="4400" dirty="0">
                <a:latin typeface="Cambria" panose="02040503050406030204" pitchFamily="18" charset="0"/>
              </a:rPr>
              <a:t>understand these effects we are observing wild fish around a Scottish fish farm.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7965" y="7727925"/>
            <a:ext cx="25543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ambria" panose="02040503050406030204" pitchFamily="18" charset="0"/>
              </a:rPr>
              <a:t>Some pelagic/</a:t>
            </a:r>
            <a:r>
              <a:rPr lang="en-GB" sz="5400" b="1" dirty="0" err="1" smtClean="0">
                <a:latin typeface="Cambria" panose="02040503050406030204" pitchFamily="18" charset="0"/>
              </a:rPr>
              <a:t>benthopelagic</a:t>
            </a:r>
            <a:r>
              <a:rPr lang="en-GB" sz="5400" b="1" dirty="0" smtClean="0">
                <a:latin typeface="Cambria" panose="02040503050406030204" pitchFamily="18" charset="0"/>
              </a:rPr>
              <a:t>/demersal species found around cages include: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8943" y="13238569"/>
            <a:ext cx="585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Atlantic mackerel </a:t>
            </a:r>
          </a:p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(</a:t>
            </a:r>
            <a:r>
              <a:rPr lang="en-GB" sz="3600" i="1" dirty="0" err="1" smtClean="0">
                <a:latin typeface="Cambria" panose="02040503050406030204" pitchFamily="18" charset="0"/>
              </a:rPr>
              <a:t>Scomber</a:t>
            </a:r>
            <a:r>
              <a:rPr lang="en-GB" sz="3600" i="1" dirty="0" smtClean="0">
                <a:latin typeface="Cambria" panose="02040503050406030204" pitchFamily="18" charset="0"/>
              </a:rPr>
              <a:t> </a:t>
            </a:r>
            <a:r>
              <a:rPr lang="en-GB" sz="3600" i="1" dirty="0" err="1" smtClean="0">
                <a:latin typeface="Cambria" panose="02040503050406030204" pitchFamily="18" charset="0"/>
              </a:rPr>
              <a:t>scombrus</a:t>
            </a:r>
            <a:r>
              <a:rPr lang="en-GB" sz="3600" dirty="0" smtClean="0">
                <a:latin typeface="Cambria" panose="02040503050406030204" pitchFamily="18" charset="0"/>
              </a:rPr>
              <a:t>)  </a:t>
            </a:r>
            <a:endParaRPr lang="en-GB" sz="3600" dirty="0"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Joly\Documents\2013_Fieldwork_Summer\Fieldwork Videos-2013-09-11\2013-09-14-15-pictures and videos taken with Nikon camera\Pictures\DSCN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38" y="9359019"/>
            <a:ext cx="4924458" cy="3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ly\Documents\2013_Fieldwork_Summer\Fieldwork Videos-2013-09-11\2013-09-14-15-pictures and videos taken with Nikon camera\Pictures\DSCN0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37" y="14951270"/>
            <a:ext cx="4924458" cy="37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6931" y="18800981"/>
            <a:ext cx="920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Juvenile whiting </a:t>
            </a:r>
          </a:p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(</a:t>
            </a:r>
            <a:r>
              <a:rPr lang="en-GB" sz="3600" i="1" dirty="0" err="1" smtClean="0">
                <a:latin typeface="Cambria" panose="02040503050406030204" pitchFamily="18" charset="0"/>
              </a:rPr>
              <a:t>Merlangius</a:t>
            </a:r>
            <a:r>
              <a:rPr lang="en-GB" sz="3600" i="1" dirty="0" smtClean="0">
                <a:latin typeface="Cambria" panose="02040503050406030204" pitchFamily="18" charset="0"/>
              </a:rPr>
              <a:t> </a:t>
            </a:r>
            <a:r>
              <a:rPr lang="en-GB" sz="3600" i="1" dirty="0" err="1" smtClean="0">
                <a:latin typeface="Cambria" panose="02040503050406030204" pitchFamily="18" charset="0"/>
              </a:rPr>
              <a:t>merlangus</a:t>
            </a:r>
            <a:r>
              <a:rPr lang="en-GB" sz="3600" dirty="0" smtClean="0">
                <a:latin typeface="Cambria" panose="02040503050406030204" pitchFamily="18" charset="0"/>
              </a:rPr>
              <a:t>)  </a:t>
            </a:r>
            <a:endParaRPr lang="en-GB" sz="36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1687" y="18800981"/>
            <a:ext cx="561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Juvenile </a:t>
            </a:r>
            <a:r>
              <a:rPr lang="en-GB" sz="3600" dirty="0" err="1" smtClean="0">
                <a:latin typeface="Cambria" panose="02040503050406030204" pitchFamily="18" charset="0"/>
              </a:rPr>
              <a:t>saithe</a:t>
            </a:r>
            <a:r>
              <a:rPr lang="en-GB" sz="3600" dirty="0" smtClean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(</a:t>
            </a:r>
            <a:r>
              <a:rPr lang="en-GB" sz="3600" i="1" dirty="0" err="1" smtClean="0">
                <a:latin typeface="Cambria" panose="02040503050406030204" pitchFamily="18" charset="0"/>
              </a:rPr>
              <a:t>Pollachius</a:t>
            </a:r>
            <a:r>
              <a:rPr lang="en-GB" sz="3600" i="1" dirty="0" smtClean="0">
                <a:latin typeface="Cambria" panose="02040503050406030204" pitchFamily="18" charset="0"/>
              </a:rPr>
              <a:t> </a:t>
            </a:r>
            <a:r>
              <a:rPr lang="en-GB" sz="3600" i="1" dirty="0" err="1" smtClean="0">
                <a:latin typeface="Cambria" panose="02040503050406030204" pitchFamily="18" charset="0"/>
              </a:rPr>
              <a:t>virens</a:t>
            </a:r>
            <a:r>
              <a:rPr lang="en-GB" sz="3600" dirty="0" smtClean="0">
                <a:latin typeface="Cambria" panose="02040503050406030204" pitchFamily="18" charset="0"/>
              </a:rPr>
              <a:t>)  </a:t>
            </a:r>
            <a:endParaRPr lang="en-GB" sz="3600" dirty="0">
              <a:latin typeface="Cambria" panose="02040503050406030204" pitchFamily="18" charset="0"/>
            </a:endParaRPr>
          </a:p>
        </p:txBody>
      </p:sp>
      <p:pic>
        <p:nvPicPr>
          <p:cNvPr id="1030" name="Picture 6" descr="C:\Users\Joly\Documents\2013_Fieldwork_Summer\Fieldwork Videos-2013-09-11\2013-09-14-15-pictures and videos taken with Nikon camera\Pictures\DSCN0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389" y="9359019"/>
            <a:ext cx="4914278" cy="37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442293" y="1323856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Endangered species: common skate (</a:t>
            </a:r>
            <a:r>
              <a:rPr lang="en-GB" sz="3600" i="1" dirty="0" err="1" smtClean="0">
                <a:latin typeface="Cambria" panose="02040503050406030204" pitchFamily="18" charset="0"/>
              </a:rPr>
              <a:t>Dipturus</a:t>
            </a:r>
            <a:r>
              <a:rPr lang="en-GB" sz="3600" i="1" dirty="0" smtClean="0">
                <a:latin typeface="Cambria" panose="02040503050406030204" pitchFamily="18" charset="0"/>
              </a:rPr>
              <a:t> </a:t>
            </a:r>
            <a:r>
              <a:rPr lang="en-GB" sz="3600" i="1" dirty="0" err="1" smtClean="0">
                <a:latin typeface="Cambria" panose="02040503050406030204" pitchFamily="18" charset="0"/>
              </a:rPr>
              <a:t>batis</a:t>
            </a:r>
            <a:r>
              <a:rPr lang="en-GB" sz="3600" dirty="0" smtClean="0">
                <a:latin typeface="Cambria" panose="02040503050406030204" pitchFamily="18" charset="0"/>
              </a:rPr>
              <a:t>)</a:t>
            </a:r>
            <a:endParaRPr lang="en-GB" sz="3600" dirty="0">
              <a:latin typeface="Cambria" panose="02040503050406030204" pitchFamily="18" charset="0"/>
            </a:endParaRPr>
          </a:p>
        </p:txBody>
      </p:sp>
      <p:pic>
        <p:nvPicPr>
          <p:cNvPr id="1031" name="Picture 7" descr="C:\Users\Joly\Documents\2013_Fieldwork_Summer\Fieldwork Videos-2013-09-11\2013-09-14-15-pictures and videos taken with Nikon camera\Pictures\DSCN0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453" y="9330263"/>
            <a:ext cx="4914278" cy="37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oly\Documents\2013_Fieldwork_Summer\Fieldwork Videos-2013-09-11\2013-09-14-15-pictures and videos taken with Nikon camera\Pictures\DSCN01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557" y="14848335"/>
            <a:ext cx="4926894" cy="37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oly\Documents\2013_Fieldwork_Summer\Fieldwork Videos-2013-09-11\2013-09-14-15-pictures and videos taken with Nikon camera\Pictures\DSCN01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453" y="14855254"/>
            <a:ext cx="4914278" cy="3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568453" y="18800981"/>
            <a:ext cx="754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Juvenile cod </a:t>
            </a:r>
          </a:p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(</a:t>
            </a:r>
            <a:r>
              <a:rPr lang="en-GB" sz="3600" i="1" dirty="0" err="1" smtClean="0">
                <a:latin typeface="Cambria" panose="02040503050406030204" pitchFamily="18" charset="0"/>
              </a:rPr>
              <a:t>Gadus</a:t>
            </a:r>
            <a:r>
              <a:rPr lang="en-GB" sz="3600" i="1" dirty="0" smtClean="0">
                <a:latin typeface="Cambria" panose="02040503050406030204" pitchFamily="18" charset="0"/>
              </a:rPr>
              <a:t> </a:t>
            </a:r>
            <a:r>
              <a:rPr lang="en-GB" sz="3600" i="1" dirty="0" err="1" smtClean="0">
                <a:latin typeface="Cambria" panose="02040503050406030204" pitchFamily="18" charset="0"/>
              </a:rPr>
              <a:t>morhua</a:t>
            </a:r>
            <a:r>
              <a:rPr lang="en-GB" sz="3600" dirty="0" smtClean="0">
                <a:latin typeface="Cambria" panose="02040503050406030204" pitchFamily="18" charset="0"/>
              </a:rPr>
              <a:t>)</a:t>
            </a:r>
            <a:endParaRPr lang="en-GB" sz="36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36019" y="13218336"/>
            <a:ext cx="680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Juvenile dab </a:t>
            </a:r>
          </a:p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(</a:t>
            </a:r>
            <a:r>
              <a:rPr lang="en-GB" sz="3600" i="1" dirty="0" err="1" smtClean="0">
                <a:latin typeface="Cambria" panose="02040503050406030204" pitchFamily="18" charset="0"/>
              </a:rPr>
              <a:t>Limanda</a:t>
            </a:r>
            <a:r>
              <a:rPr lang="en-GB" sz="3600" i="1" dirty="0" smtClean="0">
                <a:latin typeface="Cambria" panose="02040503050406030204" pitchFamily="18" charset="0"/>
              </a:rPr>
              <a:t> </a:t>
            </a:r>
            <a:r>
              <a:rPr lang="en-GB" sz="3600" i="1" dirty="0" err="1" smtClean="0">
                <a:latin typeface="Cambria" panose="02040503050406030204" pitchFamily="18" charset="0"/>
              </a:rPr>
              <a:t>limanda</a:t>
            </a:r>
            <a:r>
              <a:rPr lang="en-GB" sz="3600" dirty="0" smtClean="0">
                <a:latin typeface="Cambria" panose="02040503050406030204" pitchFamily="18" charset="0"/>
              </a:rPr>
              <a:t>)  </a:t>
            </a:r>
            <a:endParaRPr lang="en-GB" sz="36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24005" y="13218336"/>
            <a:ext cx="581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Juvenile herring </a:t>
            </a:r>
          </a:p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(</a:t>
            </a:r>
            <a:r>
              <a:rPr lang="en-GB" sz="3600" i="1" dirty="0" err="1" smtClean="0">
                <a:latin typeface="Cambria" panose="02040503050406030204" pitchFamily="18" charset="0"/>
              </a:rPr>
              <a:t>Clupea</a:t>
            </a:r>
            <a:r>
              <a:rPr lang="en-GB" sz="3600" i="1" dirty="0" smtClean="0">
                <a:latin typeface="Cambria" panose="02040503050406030204" pitchFamily="18" charset="0"/>
              </a:rPr>
              <a:t> </a:t>
            </a:r>
            <a:r>
              <a:rPr lang="en-GB" sz="3600" i="1" dirty="0" err="1" smtClean="0">
                <a:latin typeface="Cambria" panose="02040503050406030204" pitchFamily="18" charset="0"/>
              </a:rPr>
              <a:t>harengus</a:t>
            </a:r>
            <a:r>
              <a:rPr lang="en-GB" sz="3600" dirty="0" smtClean="0">
                <a:latin typeface="Cambria" panose="02040503050406030204" pitchFamily="18" charset="0"/>
              </a:rPr>
              <a:t>)  </a:t>
            </a:r>
            <a:endParaRPr lang="en-GB" sz="3600" dirty="0">
              <a:latin typeface="Cambria" panose="02040503050406030204" pitchFamily="18" charset="0"/>
            </a:endParaRPr>
          </a:p>
        </p:txBody>
      </p:sp>
      <p:pic>
        <p:nvPicPr>
          <p:cNvPr id="1034" name="Picture 10" descr="C:\Users\Joly\Documents\2013_Fieldwork_Summer\Fieldwork Videos-2013-09-11\2013-10-03-Reworked underwater videos and snapshots\Snapshots\Snapshot 1 (03-10-2013 17-2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557" y="9330264"/>
            <a:ext cx="4926894" cy="37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oly\Documents\2013_Fieldwork_Summer\Fieldwork Videos-2013-09-11\2013-09-14-15-pictures and videos taken with Nikon camera\Pictures\DSCN03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584" y="14848335"/>
            <a:ext cx="4914278" cy="3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858699" y="18800980"/>
            <a:ext cx="585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Juvenile </a:t>
            </a:r>
            <a:r>
              <a:rPr lang="en-GB" sz="3600" dirty="0" err="1" smtClean="0">
                <a:latin typeface="Cambria" panose="02040503050406030204" pitchFamily="18" charset="0"/>
              </a:rPr>
              <a:t>pollack</a:t>
            </a:r>
            <a:endParaRPr lang="en-GB" sz="3600" dirty="0" smtClean="0">
              <a:latin typeface="Cambria" panose="02040503050406030204" pitchFamily="18" charset="0"/>
            </a:endParaRPr>
          </a:p>
          <a:p>
            <a:pPr algn="ctr"/>
            <a:r>
              <a:rPr lang="en-GB" sz="3600" dirty="0" smtClean="0">
                <a:latin typeface="Cambria" panose="02040503050406030204" pitchFamily="18" charset="0"/>
              </a:rPr>
              <a:t>(</a:t>
            </a:r>
            <a:r>
              <a:rPr lang="en-GB" sz="3600" i="1" dirty="0" err="1" smtClean="0">
                <a:latin typeface="Cambria" panose="02040503050406030204" pitchFamily="18" charset="0"/>
              </a:rPr>
              <a:t>Pollachius</a:t>
            </a:r>
            <a:r>
              <a:rPr lang="en-GB" sz="3600" i="1" dirty="0" smtClean="0">
                <a:latin typeface="Cambria" panose="02040503050406030204" pitchFamily="18" charset="0"/>
              </a:rPr>
              <a:t> </a:t>
            </a:r>
            <a:r>
              <a:rPr lang="en-GB" sz="3600" i="1" dirty="0" err="1" smtClean="0">
                <a:latin typeface="Cambria" panose="02040503050406030204" pitchFamily="18" charset="0"/>
              </a:rPr>
              <a:t>pollachius</a:t>
            </a:r>
            <a:r>
              <a:rPr lang="en-GB" sz="3600" dirty="0" smtClean="0">
                <a:latin typeface="Cambria" panose="02040503050406030204" pitchFamily="18" charset="0"/>
              </a:rPr>
              <a:t>)  </a:t>
            </a:r>
            <a:endParaRPr lang="en-GB" sz="36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1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932"/>
    </mc:Choice>
    <mc:Fallback xmlns="">
      <p:transition advTm="45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4" grpId="0"/>
      <p:bldP spid="15" grpId="0"/>
      <p:bldP spid="18" grpId="0"/>
      <p:bldP spid="22" grpId="0"/>
      <p:bldP spid="23" grpId="0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816F-B51B-42F5-8010-13E6F920C5FA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921013" y="3469725"/>
            <a:ext cx="20738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latin typeface="Cambria" panose="02040503050406030204" pitchFamily="18" charset="0"/>
              </a:rPr>
              <a:t>Fish collected near cages have better condition. Fatty acid profiles of both </a:t>
            </a:r>
            <a:r>
              <a:rPr lang="en-GB" sz="3600" dirty="0" smtClean="0">
                <a:latin typeface="Cambria" panose="02040503050406030204" pitchFamily="18" charset="0"/>
              </a:rPr>
              <a:t>species indicated </a:t>
            </a:r>
            <a:r>
              <a:rPr lang="en-GB" sz="3600" dirty="0">
                <a:latin typeface="Cambria" panose="02040503050406030204" pitchFamily="18" charset="0"/>
              </a:rPr>
              <a:t>differences between fish aggregating near and away from cages (e.g. </a:t>
            </a:r>
            <a:r>
              <a:rPr lang="en-GB" sz="3600" dirty="0" smtClean="0">
                <a:latin typeface="Cambria" panose="02040503050406030204" pitchFamily="18" charset="0"/>
              </a:rPr>
              <a:t>elevated levels </a:t>
            </a:r>
            <a:r>
              <a:rPr lang="en-GB" sz="3600" dirty="0">
                <a:latin typeface="Cambria" panose="02040503050406030204" pitchFamily="18" charset="0"/>
              </a:rPr>
              <a:t>of linoleic acid and decreased omega-3/omega-6 ratios next to cages) (* p&lt;0.05, **p&lt;0.01, ***p&lt;0.001; comparison of fish fillets near and away from cages.  mean ± SD (standard deviation )).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6051" y="15933852"/>
            <a:ext cx="335781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6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GB" sz="6000" b="1" dirty="0">
                <a:latin typeface="Cambria" panose="02040503050406030204" pitchFamily="18" charset="0"/>
              </a:rPr>
              <a:t>Conclusions and </a:t>
            </a:r>
            <a:r>
              <a:rPr lang="en-GB" sz="6000" b="1" dirty="0" smtClean="0">
                <a:latin typeface="Cambria" panose="02040503050406030204" pitchFamily="18" charset="0"/>
              </a:rPr>
              <a:t>Further Work </a:t>
            </a:r>
            <a:endParaRPr lang="en-GB" sz="6000" dirty="0">
              <a:latin typeface="Cambria" panose="02040503050406030204" pitchFamily="18" charset="0"/>
            </a:endParaRPr>
          </a:p>
          <a:p>
            <a:pPr algn="just"/>
            <a:endParaRPr lang="en-GB" sz="400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Cambria" panose="02040503050406030204" pitchFamily="18" charset="0"/>
              </a:rPr>
              <a:t>Our </a:t>
            </a:r>
            <a:r>
              <a:rPr lang="en-GB" sz="4000" dirty="0">
                <a:latin typeface="Cambria" panose="02040503050406030204" pitchFamily="18" charset="0"/>
              </a:rPr>
              <a:t>observations show a complex artificial ecosystem associated with marine fish farming. This may be providing a safe and rich habitat for both commercially important and endangered wild fish species. </a:t>
            </a:r>
            <a:endParaRPr lang="en-GB" sz="4000" dirty="0" smtClean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GB" sz="400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Cambria" panose="02040503050406030204" pitchFamily="18" charset="0"/>
              </a:rPr>
              <a:t>Further </a:t>
            </a:r>
            <a:r>
              <a:rPr lang="en-GB" sz="4000" dirty="0">
                <a:latin typeface="Cambria" panose="02040503050406030204" pitchFamily="18" charset="0"/>
              </a:rPr>
              <a:t>fieldwork will be undertaken in the summer of 2014 to confirm the present results. </a:t>
            </a:r>
            <a:endParaRPr lang="en-GB" sz="4000" dirty="0" smtClean="0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5933" y="723486"/>
            <a:ext cx="2988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atin typeface="Cambria" panose="02040503050406030204" pitchFamily="18" charset="0"/>
              </a:rPr>
              <a:t>Sea cages act as artificial habitats for wild fish as they forage on commercial feed with consequences on physiology on both migrating and resident fish. 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96695"/>
              </p:ext>
            </p:extLst>
          </p:nvPr>
        </p:nvGraphicFramePr>
        <p:xfrm>
          <a:off x="15903055" y="6071741"/>
          <a:ext cx="20756262" cy="9600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9377"/>
                <a:gridCol w="3459377"/>
                <a:gridCol w="3459377"/>
                <a:gridCol w="3459377"/>
                <a:gridCol w="3459377"/>
                <a:gridCol w="3459377"/>
              </a:tblGrid>
              <a:tr h="596835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Mackerel  fillet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latin typeface="Cambria" panose="02040503050406030204" pitchFamily="18" charset="0"/>
                        </a:rPr>
                        <a:t>Saithe</a:t>
                      </a:r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 fillet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749790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Cambria" panose="02040503050406030204" pitchFamily="18" charset="0"/>
                        </a:rPr>
                        <a:t>Diet of farmed</a:t>
                      </a:r>
                      <a:r>
                        <a:rPr lang="en-GB" sz="3200" b="0" baseline="0" dirty="0" smtClean="0">
                          <a:latin typeface="Cambria" panose="02040503050406030204" pitchFamily="18" charset="0"/>
                        </a:rPr>
                        <a:t> fish</a:t>
                      </a:r>
                      <a:endParaRPr lang="en-GB" sz="32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Cambria" panose="02040503050406030204" pitchFamily="18" charset="0"/>
                        </a:rPr>
                        <a:t>Next to cages </a:t>
                      </a:r>
                      <a:endParaRPr lang="en-GB" sz="32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Cambria" panose="02040503050406030204" pitchFamily="18" charset="0"/>
                        </a:rPr>
                        <a:t>Away from cages </a:t>
                      </a:r>
                      <a:endParaRPr lang="en-GB" sz="32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Cambria" panose="02040503050406030204" pitchFamily="18" charset="0"/>
                        </a:rPr>
                        <a:t>Next to</a:t>
                      </a:r>
                      <a:r>
                        <a:rPr lang="en-GB" sz="3200" b="0" baseline="0" dirty="0" smtClean="0">
                          <a:latin typeface="Cambria" panose="02040503050406030204" pitchFamily="18" charset="0"/>
                        </a:rPr>
                        <a:t> cages </a:t>
                      </a:r>
                      <a:endParaRPr lang="en-GB" sz="32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Cambria" panose="02040503050406030204" pitchFamily="18" charset="0"/>
                        </a:rPr>
                        <a:t>Away from</a:t>
                      </a:r>
                      <a:r>
                        <a:rPr lang="en-GB" sz="3200" b="0" baseline="0" dirty="0" smtClean="0">
                          <a:latin typeface="Cambria" panose="02040503050406030204" pitchFamily="18" charset="0"/>
                        </a:rPr>
                        <a:t> cages </a:t>
                      </a:r>
                      <a:endParaRPr lang="en-GB" sz="32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Length (cm)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/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30.1±3.6***</a:t>
                      </a: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22.3±1.8</a:t>
                      </a: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16.6±1.4**</a:t>
                      </a: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19.3±1.5</a:t>
                      </a:r>
                    </a:p>
                  </a:txBody>
                  <a:tcPr marL="71120" marR="71120" marT="38100" marB="38100"/>
                </a:tc>
              </a:tr>
              <a:tr h="600209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Weight (g)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/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309.82±113.12***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107.73±26.69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48.83±13.01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59.70±12.04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FCI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/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1.10±0.11***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0.95±0.08</a:t>
                      </a: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1.05±0.07***</a:t>
                      </a: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0.82±0.08</a:t>
                      </a: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HSI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/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1.77±0.45</a:t>
                      </a:r>
                      <a:endParaRPr lang="en-GB" sz="32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2.00±0.47</a:t>
                      </a:r>
                      <a:endParaRPr lang="en-GB" sz="32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5.49±2.15*</a:t>
                      </a: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3.92±1.27</a:t>
                      </a: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Total Lipid (%)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21.19±0.05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9.72±6.10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5.43±2.49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0.98±0.08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1.11±0.12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596835">
                <a:tc gridSpan="6">
                  <a:txBody>
                    <a:bodyPr/>
                    <a:lstStyle/>
                    <a:p>
                      <a:r>
                        <a:rPr lang="en-GB" sz="3200" b="1" dirty="0" smtClean="0">
                          <a:latin typeface="Cambria" panose="02040503050406030204" pitchFamily="18" charset="0"/>
                        </a:rPr>
                        <a:t>Fatty Acids</a:t>
                      </a:r>
                      <a:endParaRPr lang="en-GB" sz="3200" b="1" i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Total saturated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30.02±0.22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26.23±2.33*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28.47±0.91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25.10±0.78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24.74±0.46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108812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Total monounsaturated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28.32±0.28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40.48±7.66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35.19±4.38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19.08±1.86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19.42±0.60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18:2n-6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7.22±0.02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3.22±3.29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1.22±0.31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2.98±0.96*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1.91±0.41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Total n-6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</a:rPr>
                        <a:t> PUFA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8.95±0.06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5.13±3.26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3.13±0.64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7.23±0.97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6.33±0.87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Total n-3 PUFA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28.66±0.45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27.65±7.21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32.72±3.58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48.06±1.83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48.89±1.02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Total PUFA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41.66±0.49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33.29±7.29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36.34±4.14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55.81±1.96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55.85±0.79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  <a:tr h="596835">
                <a:tc>
                  <a:txBody>
                    <a:bodyPr/>
                    <a:lstStyle/>
                    <a:p>
                      <a:r>
                        <a:rPr lang="el-GR" sz="3200" dirty="0" smtClean="0">
                          <a:latin typeface="Cambria" panose="02040503050406030204" pitchFamily="18" charset="0"/>
                        </a:rPr>
                        <a:t>ω</a:t>
                      </a:r>
                      <a:r>
                        <a:rPr lang="en-GB" sz="3200" b="0" dirty="0" smtClean="0"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</a:rPr>
                        <a:t> / </a:t>
                      </a:r>
                      <a:r>
                        <a:rPr lang="el-GR" sz="3200" dirty="0" smtClean="0">
                          <a:latin typeface="Cambria" panose="02040503050406030204" pitchFamily="18" charset="0"/>
                        </a:rPr>
                        <a:t>ω6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3.20±0.03</a:t>
                      </a:r>
                      <a:endParaRPr lang="en-GB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7.54±4.11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10.63±1.57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6.75±0.95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7.88±1.39</a:t>
                      </a:r>
                      <a:endParaRPr lang="en-GB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71120" marR="71120" marT="38100" marB="3810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9431" y="4814706"/>
            <a:ext cx="1144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ambria" panose="02040503050406030204" pitchFamily="18" charset="0"/>
              </a:rPr>
              <a:t>Mackerel feeding on left over pellets </a:t>
            </a:r>
            <a:endParaRPr lang="en-GB" sz="5400" dirty="0">
              <a:latin typeface="Cambria" panose="02040503050406030204" pitchFamily="18" charset="0"/>
            </a:endParaRPr>
          </a:p>
        </p:txBody>
      </p:sp>
      <p:pic>
        <p:nvPicPr>
          <p:cNvPr id="3" name="Mackerel-Feeding_on_Fish_Feed_from_Sea_cages-Sept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642" y="6143749"/>
            <a:ext cx="13418850" cy="9439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4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279"/>
    </mc:Choice>
    <mc:Fallback xmlns="">
      <p:transition advTm="62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2" grpId="0"/>
      <p:bldP spid="11" grpId="0"/>
      <p:bldP spid="5" grpId="0"/>
    </p:bldLst>
  </p:timing>
  <p:extLst mod="1">
    <p:ext uri="{E180D4A7-C9FB-4DFB-919C-405C955672EB}">
      <p14:showEvtLst xmlns:p14="http://schemas.microsoft.com/office/powerpoint/2010/main">
        <p14:playEvt time="6536" objId="3"/>
        <p14:playEvt time="41942" objId="3"/>
        <p14:stopEvt time="62279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3.7|3.5|2.2|2.2|1.8|2.3|2.2|1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1|1.8|1.2|1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2638</TotalTime>
  <Words>449</Words>
  <Application>Microsoft Office PowerPoint</Application>
  <PresentationFormat>Custom</PresentationFormat>
  <Paragraphs>120</Paragraphs>
  <Slides>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  <vt:variant>
        <vt:lpstr>Custom Shows</vt:lpstr>
      </vt:variant>
      <vt:variant>
        <vt:i4>3</vt:i4>
      </vt:variant>
    </vt:vector>
  </HeadingPairs>
  <TitlesOfParts>
    <vt:vector size="7" baseType="lpstr">
      <vt:lpstr>Office Theme</vt:lpstr>
      <vt:lpstr>Fish Farms as Artificial Habitats for Wild Fish</vt:lpstr>
      <vt:lpstr> Wild Fish are Attracted to Sea Cages</vt:lpstr>
      <vt:lpstr>PowerPoint Presentation</vt:lpstr>
      <vt:lpstr>Custom Show 1</vt:lpstr>
      <vt:lpstr>Custom Show 2</vt:lpstr>
      <vt:lpstr>Custom Show 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Joly</dc:creator>
  <cp:lastModifiedBy>skr21</cp:lastModifiedBy>
  <cp:revision>175</cp:revision>
  <dcterms:created xsi:type="dcterms:W3CDTF">2013-08-07T11:57:36Z</dcterms:created>
  <dcterms:modified xsi:type="dcterms:W3CDTF">2014-09-01T08:57:05Z</dcterms:modified>
</cp:coreProperties>
</file>