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1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C380AB-01B9-4671-9FBA-A91801624F8F}" type="datetimeFigureOut">
              <a:rPr lang="en-GB" smtClean="0"/>
              <a:t>31/08/2014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715281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C380AB-01B9-4671-9FBA-A91801624F8F}" type="datetimeFigureOut">
              <a:rPr lang="en-GB" smtClean="0"/>
              <a:t>31/08/2014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1058236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C380AB-01B9-4671-9FBA-A91801624F8F}" type="datetimeFigureOut">
              <a:rPr lang="en-GB" smtClean="0"/>
              <a:t>31/08/2014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86310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C380AB-01B9-4671-9FBA-A91801624F8F}" type="datetimeFigureOut">
              <a:rPr lang="en-GB" smtClean="0"/>
              <a:t>31/08/2014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143243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C380AB-01B9-4671-9FBA-A91801624F8F}" type="datetimeFigureOut">
              <a:rPr lang="en-GB" smtClean="0"/>
              <a:t>31/08/2014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9933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C380AB-01B9-4671-9FBA-A91801624F8F}" type="datetimeFigureOut">
              <a:rPr lang="en-GB" smtClean="0"/>
              <a:t>31/08/2014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383920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C380AB-01B9-4671-9FBA-A91801624F8F}" type="datetimeFigureOut">
              <a:rPr lang="en-GB" smtClean="0"/>
              <a:t>31/08/2014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416050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C380AB-01B9-4671-9FBA-A91801624F8F}" type="datetimeFigureOut">
              <a:rPr lang="en-GB" smtClean="0"/>
              <a:t>31/08/2014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358665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380AB-01B9-4671-9FBA-A91801624F8F}" type="datetimeFigureOut">
              <a:rPr lang="en-GB" smtClean="0"/>
              <a:t>31/08/2014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417708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380AB-01B9-4671-9FBA-A91801624F8F}" type="datetimeFigureOut">
              <a:rPr lang="en-GB" smtClean="0"/>
              <a:t>31/08/2014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57713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380AB-01B9-4671-9FBA-A91801624F8F}" type="datetimeFigureOut">
              <a:rPr lang="en-GB" smtClean="0"/>
              <a:t>31/08/2014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3C9910-1709-46B8-BDF3-A4E233037558}" type="slidenum">
              <a:rPr lang="en-GB" smtClean="0"/>
              <a:t>‹#›</a:t>
            </a:fld>
            <a:endParaRPr lang="en-GB"/>
          </a:p>
        </p:txBody>
      </p:sp>
    </p:spTree>
    <p:extLst>
      <p:ext uri="{BB962C8B-B14F-4D97-AF65-F5344CB8AC3E}">
        <p14:creationId xmlns:p14="http://schemas.microsoft.com/office/powerpoint/2010/main" val="193990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C380AB-01B9-4671-9FBA-A91801624F8F}" type="datetimeFigureOut">
              <a:rPr lang="en-GB" smtClean="0"/>
              <a:t>31/08/2014</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3C9910-1709-46B8-BDF3-A4E233037558}" type="slidenum">
              <a:rPr lang="en-GB" smtClean="0"/>
              <a:t>‹#›</a:t>
            </a:fld>
            <a:endParaRPr lang="en-GB"/>
          </a:p>
        </p:txBody>
      </p:sp>
    </p:spTree>
    <p:extLst>
      <p:ext uri="{BB962C8B-B14F-4D97-AF65-F5344CB8AC3E}">
        <p14:creationId xmlns:p14="http://schemas.microsoft.com/office/powerpoint/2010/main" val="65636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699541"/>
          </a:xfrm>
        </p:spPr>
        <p:txBody>
          <a:bodyPr>
            <a:normAutofit/>
          </a:bodyPr>
          <a:lstStyle/>
          <a:p>
            <a:pPr algn="l"/>
            <a:r>
              <a:rPr lang="en-GB" sz="1800" dirty="0" smtClean="0"/>
              <a:t>Investigating the use of Fast Repetition Rate </a:t>
            </a:r>
            <a:r>
              <a:rPr lang="en-GB" sz="1800" dirty="0" err="1" smtClean="0"/>
              <a:t>Fluorometry</a:t>
            </a:r>
            <a:r>
              <a:rPr lang="en-GB" sz="1800" dirty="0" smtClean="0"/>
              <a:t> (FRRf) to study phytoplankton physiology in optically complex oceans</a:t>
            </a:r>
            <a:endParaRPr lang="en-GB" sz="1800" dirty="0"/>
          </a:p>
        </p:txBody>
      </p:sp>
      <p:sp>
        <p:nvSpPr>
          <p:cNvPr id="5" name="Subtitle 4"/>
          <p:cNvSpPr>
            <a:spLocks noGrp="1"/>
          </p:cNvSpPr>
          <p:nvPr>
            <p:ph type="subTitle" idx="1"/>
          </p:nvPr>
        </p:nvSpPr>
        <p:spPr>
          <a:xfrm>
            <a:off x="3779912" y="339502"/>
            <a:ext cx="4968552" cy="720080"/>
          </a:xfrm>
        </p:spPr>
        <p:txBody>
          <a:bodyPr>
            <a:normAutofit/>
          </a:bodyPr>
          <a:lstStyle/>
          <a:p>
            <a:pPr algn="l"/>
            <a:r>
              <a:rPr lang="en-GB" sz="1200" dirty="0" smtClean="0"/>
              <a:t>Derek Connor &amp; David McKee</a:t>
            </a:r>
            <a:endParaRPr lang="en-GB" sz="1200" baseline="30000" dirty="0"/>
          </a:p>
          <a:p>
            <a:pPr algn="l"/>
            <a:r>
              <a:rPr lang="en-GB" sz="1200" dirty="0" smtClean="0"/>
              <a:t>University of Strathclyde - derek.connor@strath.ac.uk</a:t>
            </a:r>
            <a:endParaRPr lang="en-GB" sz="1200" dirty="0"/>
          </a:p>
        </p:txBody>
      </p:sp>
      <p:sp>
        <p:nvSpPr>
          <p:cNvPr id="7" name="TextBox 6"/>
          <p:cNvSpPr txBox="1"/>
          <p:nvPr/>
        </p:nvSpPr>
        <p:spPr>
          <a:xfrm>
            <a:off x="2" y="843558"/>
            <a:ext cx="9143999" cy="2092881"/>
          </a:xfrm>
          <a:prstGeom prst="rect">
            <a:avLst/>
          </a:prstGeom>
          <a:noFill/>
        </p:spPr>
        <p:txBody>
          <a:bodyPr wrap="square" rtlCol="0">
            <a:spAutoFit/>
          </a:bodyPr>
          <a:lstStyle/>
          <a:p>
            <a:r>
              <a:rPr lang="en-GB" sz="1000" dirty="0" smtClean="0"/>
              <a:t>The world’s rainforests play a crucial role in maintaining the equilibrium of the global carbon cycle. However, what </a:t>
            </a:r>
            <a:r>
              <a:rPr lang="en-GB" sz="1000" dirty="0"/>
              <a:t>is less well known is </a:t>
            </a:r>
            <a:r>
              <a:rPr lang="en-GB" sz="1000" dirty="0" smtClean="0"/>
              <a:t>that </a:t>
            </a:r>
            <a:r>
              <a:rPr lang="en-GB" sz="1000" dirty="0"/>
              <a:t>the </a:t>
            </a:r>
            <a:r>
              <a:rPr lang="en-GB" sz="1000" dirty="0" smtClean="0"/>
              <a:t> phytoplankton in the world's </a:t>
            </a:r>
            <a:r>
              <a:rPr lang="en-GB" sz="1000" dirty="0"/>
              <a:t>oceans are equally as important in maintaining this balance as 50 % of all primary production on Earth comes from the </a:t>
            </a:r>
            <a:r>
              <a:rPr lang="en-GB" sz="1000" dirty="0" smtClean="0"/>
              <a:t>oceans </a:t>
            </a:r>
            <a:r>
              <a:rPr lang="en-GB" sz="1000" baseline="30000" dirty="0" smtClean="0"/>
              <a:t>[1]</a:t>
            </a:r>
            <a:r>
              <a:rPr lang="en-GB" sz="1000" dirty="0" smtClean="0"/>
              <a:t>.</a:t>
            </a:r>
          </a:p>
          <a:p>
            <a:r>
              <a:rPr lang="en-GB" sz="1000" dirty="0" smtClean="0"/>
              <a:t> </a:t>
            </a:r>
          </a:p>
          <a:p>
            <a:r>
              <a:rPr lang="en-GB" sz="1000" dirty="0" smtClean="0"/>
              <a:t>It is commonly accepted in the scientific community that the world’s oceans are </a:t>
            </a:r>
            <a:r>
              <a:rPr lang="en-GB" sz="1000" dirty="0" smtClean="0"/>
              <a:t>warming, </a:t>
            </a:r>
            <a:r>
              <a:rPr lang="en-GB" sz="1000" dirty="0" smtClean="0"/>
              <a:t>and acidifying, in response to the effects of man-made climate </a:t>
            </a:r>
            <a:r>
              <a:rPr lang="en-GB" sz="1000" dirty="0" smtClean="0"/>
              <a:t>change</a:t>
            </a:r>
            <a:r>
              <a:rPr lang="en-GB" sz="1000" baseline="30000" dirty="0" smtClean="0"/>
              <a:t>[2</a:t>
            </a:r>
            <a:r>
              <a:rPr lang="en-GB" sz="1000" baseline="30000" dirty="0" smtClean="0"/>
              <a:t>]</a:t>
            </a:r>
            <a:r>
              <a:rPr lang="en-GB" sz="1000" dirty="0" smtClean="0"/>
              <a:t>. At the present time, it is unknown what effects these will have on the feasibility and continued existence of phytoplankton in our oceans.</a:t>
            </a:r>
          </a:p>
          <a:p>
            <a:endParaRPr lang="en-GB" sz="1000" dirty="0" smtClean="0"/>
          </a:p>
          <a:p>
            <a:r>
              <a:rPr lang="en-GB" sz="1000" dirty="0" smtClean="0"/>
              <a:t>Phytoplankton are microscopic organisms that form the basis of the marine food web. There are many different  species of phytoplankton, </a:t>
            </a:r>
            <a:r>
              <a:rPr lang="en-GB" sz="1000" dirty="0"/>
              <a:t> </a:t>
            </a:r>
            <a:r>
              <a:rPr lang="en-GB" sz="1000" dirty="0" smtClean="0"/>
              <a:t>however, all species  contain the photosynthetic pigment, chlorophyll </a:t>
            </a:r>
            <a:r>
              <a:rPr lang="en-GB" sz="1000" i="1" dirty="0" smtClean="0"/>
              <a:t>a</a:t>
            </a:r>
            <a:r>
              <a:rPr lang="en-GB" sz="1000" dirty="0" smtClean="0"/>
              <a:t>. Using fluorescence techniques, it is possible to probe the photochemical efficiency of phytoplankton </a:t>
            </a:r>
            <a:r>
              <a:rPr lang="en-GB" sz="1000" dirty="0" smtClean="0"/>
              <a:t>via </a:t>
            </a:r>
            <a:r>
              <a:rPr lang="en-GB" sz="1000" dirty="0" smtClean="0"/>
              <a:t>these, and other, light harvesting pigments. This information may be interpreted in terms of their physiology</a:t>
            </a:r>
            <a:r>
              <a:rPr lang="en-GB" sz="1000" baseline="30000" dirty="0" smtClean="0"/>
              <a:t>[1]</a:t>
            </a:r>
            <a:r>
              <a:rPr lang="en-GB" sz="1000" dirty="0" smtClean="0"/>
              <a:t>.</a:t>
            </a:r>
          </a:p>
          <a:p>
            <a:endParaRPr lang="en-GB" sz="1000" dirty="0"/>
          </a:p>
          <a:p>
            <a:r>
              <a:rPr lang="en-GB" sz="1000" dirty="0"/>
              <a:t>This is because the fluorescence response of the phytoplankton’s photosynthetic apparatus varies depending on its chemical and physical environment, e.g. in response to nutrient stress or temperature change. </a:t>
            </a:r>
          </a:p>
          <a:p>
            <a:endParaRPr lang="en-GB" sz="1000" dirty="0"/>
          </a:p>
        </p:txBody>
      </p:sp>
      <mc:AlternateContent xmlns:mc="http://schemas.openxmlformats.org/markup-compatibility/2006" xmlns:a14="http://schemas.microsoft.com/office/drawing/2010/main">
        <mc:Choice Requires="a14">
          <p:sp>
            <p:nvSpPr>
              <p:cNvPr id="11" name="TextBox 10"/>
              <p:cNvSpPr txBox="1"/>
              <p:nvPr/>
            </p:nvSpPr>
            <p:spPr>
              <a:xfrm>
                <a:off x="4441126" y="2768419"/>
                <a:ext cx="4716016" cy="1885260"/>
              </a:xfrm>
              <a:prstGeom prst="rect">
                <a:avLst/>
              </a:prstGeom>
              <a:noFill/>
            </p:spPr>
            <p:txBody>
              <a:bodyPr wrap="square" rtlCol="0">
                <a:spAutoFit/>
              </a:bodyPr>
              <a:lstStyle/>
              <a:p>
                <a:endParaRPr lang="en-GB" sz="1000" dirty="0"/>
              </a:p>
              <a:p>
                <a:r>
                  <a:rPr lang="en-GB" sz="1000" dirty="0" smtClean="0"/>
                  <a:t>We are specifically probing photosystem II as it produces a larger fluorescence signal than photosystem I. </a:t>
                </a:r>
              </a:p>
              <a:p>
                <a:endParaRPr lang="en-GB" sz="1000" dirty="0"/>
              </a:p>
              <a:p>
                <a:r>
                  <a:rPr lang="en-GB" sz="1000" dirty="0" smtClean="0"/>
                  <a:t>When a photosynthetic system is activated, there are three primary mechanisms by which the system can dissipate this energy: photochemistry (</a:t>
                </a:r>
                <a:r>
                  <a:rPr lang="en-GB" sz="1000" dirty="0" err="1" smtClean="0"/>
                  <a:t>k</a:t>
                </a:r>
                <a:r>
                  <a:rPr lang="en-GB" sz="1000" baseline="-25000" dirty="0" err="1" smtClean="0"/>
                  <a:t>p</a:t>
                </a:r>
                <a:r>
                  <a:rPr lang="en-GB" sz="1000" dirty="0" smtClean="0"/>
                  <a:t>), fluorescence (</a:t>
                </a:r>
                <a:r>
                  <a:rPr lang="en-GB" sz="1000" dirty="0" err="1" smtClean="0"/>
                  <a:t>k</a:t>
                </a:r>
                <a:r>
                  <a:rPr lang="en-GB" sz="1000" baseline="-25000" dirty="0" err="1" smtClean="0"/>
                  <a:t>f</a:t>
                </a:r>
                <a:r>
                  <a:rPr lang="en-GB" sz="1000" dirty="0" smtClean="0"/>
                  <a:t>) &amp; heat dissipating (</a:t>
                </a:r>
                <a:r>
                  <a:rPr lang="en-GB" sz="1000" dirty="0" err="1" smtClean="0"/>
                  <a:t>k</a:t>
                </a:r>
                <a:r>
                  <a:rPr lang="en-GB" sz="1000" baseline="-25000" dirty="0" err="1" smtClean="0"/>
                  <a:t>h</a:t>
                </a:r>
                <a:r>
                  <a:rPr lang="en-GB" sz="1000" dirty="0" smtClean="0"/>
                  <a:t>). When the photosystem is saturated, there is an increase in the fluorescence signal 	</a:t>
                </a:r>
              </a:p>
              <a:p>
                <a:endParaRPr lang="en-GB" sz="1000" i="1" dirty="0">
                  <a:latin typeface="Cambria Math"/>
                </a:endParaRPr>
              </a:p>
              <a:p>
                <a:pPr/>
                <a14:m>
                  <m:oMathPara xmlns:m="http://schemas.openxmlformats.org/officeDocument/2006/math">
                    <m:oMathParaPr>
                      <m:jc m:val="centerGroup"/>
                    </m:oMathParaPr>
                    <m:oMath xmlns:m="http://schemas.openxmlformats.org/officeDocument/2006/math">
                      <m:sSub>
                        <m:sSubPr>
                          <m:ctrlPr>
                            <a:rPr lang="en-GB" sz="1200" i="1" smtClean="0">
                              <a:latin typeface="Cambria Math"/>
                            </a:rPr>
                          </m:ctrlPr>
                        </m:sSubPr>
                        <m:e>
                          <m:r>
                            <m:rPr>
                              <m:sty m:val="p"/>
                            </m:rPr>
                            <a:rPr lang="el-GR" sz="1200" i="1" smtClean="0">
                              <a:latin typeface="Cambria Math"/>
                              <a:ea typeface="Cambria Math"/>
                            </a:rPr>
                            <m:t>Φ</m:t>
                          </m:r>
                        </m:e>
                        <m:sub>
                          <m:r>
                            <a:rPr lang="en-GB" sz="1200" b="0" i="1" smtClean="0">
                              <a:latin typeface="Cambria Math"/>
                            </a:rPr>
                            <m:t>𝑓</m:t>
                          </m:r>
                        </m:sub>
                      </m:sSub>
                      <m:r>
                        <a:rPr lang="en-GB" sz="1200" b="0" i="1" smtClean="0">
                          <a:latin typeface="Cambria Math"/>
                        </a:rPr>
                        <m:t>=</m:t>
                      </m:r>
                      <m:f>
                        <m:fPr>
                          <m:ctrlPr>
                            <a:rPr lang="en-GB" sz="1200" b="0" i="1" smtClean="0">
                              <a:latin typeface="Cambria Math"/>
                            </a:rPr>
                          </m:ctrlPr>
                        </m:fPr>
                        <m:num>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𝑓</m:t>
                              </m:r>
                            </m:sub>
                          </m:sSub>
                        </m:num>
                        <m:den>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𝑓</m:t>
                              </m:r>
                            </m:sub>
                          </m:sSub>
                          <m:r>
                            <a:rPr lang="en-GB" sz="1200" b="0" i="1" smtClean="0">
                              <a:latin typeface="Cambria Math"/>
                            </a:rPr>
                            <m:t>+</m:t>
                          </m:r>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𝑝</m:t>
                              </m:r>
                            </m:sub>
                          </m:sSub>
                          <m:r>
                            <a:rPr lang="en-GB" sz="1200" b="0" i="1" smtClean="0">
                              <a:latin typeface="Cambria Math"/>
                            </a:rPr>
                            <m:t>+</m:t>
                          </m:r>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h</m:t>
                              </m:r>
                            </m:sub>
                          </m:sSub>
                        </m:den>
                      </m:f>
                      <m:groupChr>
                        <m:groupChrPr>
                          <m:chr m:val="→"/>
                          <m:vertJc m:val="bot"/>
                          <m:ctrlPr>
                            <a:rPr lang="en-GB" sz="1200" b="0" i="1" smtClean="0">
                              <a:latin typeface="Cambria Math"/>
                            </a:rPr>
                          </m:ctrlPr>
                        </m:groupChrPr>
                        <m:e>
                          <m:r>
                            <m:rPr>
                              <m:brk m:alnAt="2"/>
                            </m:rPr>
                            <a:rPr lang="en-GB" sz="1200" b="0" i="1" smtClean="0">
                              <a:latin typeface="Cambria Math"/>
                            </a:rPr>
                            <m:t>𝑝</m:t>
                          </m:r>
                          <m:r>
                            <a:rPr lang="en-GB" sz="1200" b="0" i="1" smtClean="0">
                              <a:latin typeface="Cambria Math"/>
                            </a:rPr>
                            <m:t>h𝑜𝑡𝑜𝑠𝑦𝑠𝑡𝑒𝑚</m:t>
                          </m:r>
                          <m:r>
                            <a:rPr lang="en-GB" sz="1200" b="0" i="1" smtClean="0">
                              <a:latin typeface="Cambria Math"/>
                            </a:rPr>
                            <m:t> </m:t>
                          </m:r>
                          <m:r>
                            <a:rPr lang="en-GB" sz="1200" b="0" i="1" smtClean="0">
                              <a:latin typeface="Cambria Math"/>
                            </a:rPr>
                            <m:t>𝑠𝑎𝑡𝑢𝑟𝑎𝑡𝑒𝑑</m:t>
                          </m:r>
                        </m:e>
                      </m:groupChr>
                      <m:sSub>
                        <m:sSubPr>
                          <m:ctrlPr>
                            <a:rPr lang="en-GB" sz="1200" i="1" smtClean="0">
                              <a:latin typeface="Cambria Math"/>
                            </a:rPr>
                          </m:ctrlPr>
                        </m:sSubPr>
                        <m:e>
                          <m:r>
                            <m:rPr>
                              <m:sty m:val="p"/>
                            </m:rPr>
                            <a:rPr lang="el-GR" sz="1200" i="1" smtClean="0">
                              <a:latin typeface="Cambria Math"/>
                              <a:ea typeface="Cambria Math"/>
                            </a:rPr>
                            <m:t>Φ</m:t>
                          </m:r>
                        </m:e>
                        <m:sub>
                          <m:r>
                            <a:rPr lang="en-GB" sz="1200" b="0" i="1" smtClean="0">
                              <a:latin typeface="Cambria Math"/>
                            </a:rPr>
                            <m:t>𝑓</m:t>
                          </m:r>
                        </m:sub>
                      </m:sSub>
                      <m:r>
                        <a:rPr lang="en-GB" sz="1200" b="0" i="1" smtClean="0">
                          <a:latin typeface="Cambria Math"/>
                        </a:rPr>
                        <m:t>=</m:t>
                      </m:r>
                      <m:f>
                        <m:fPr>
                          <m:ctrlPr>
                            <a:rPr lang="en-GB" sz="1200" b="0" i="1" smtClean="0">
                              <a:latin typeface="Cambria Math"/>
                            </a:rPr>
                          </m:ctrlPr>
                        </m:fPr>
                        <m:num>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𝑓</m:t>
                              </m:r>
                            </m:sub>
                          </m:sSub>
                        </m:num>
                        <m:den>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𝑓</m:t>
                              </m:r>
                            </m:sub>
                          </m:sSub>
                          <m:r>
                            <a:rPr lang="en-GB" sz="1200" b="0" i="1" smtClean="0">
                              <a:latin typeface="Cambria Math"/>
                            </a:rPr>
                            <m:t>+</m:t>
                          </m:r>
                          <m:sSub>
                            <m:sSubPr>
                              <m:ctrlPr>
                                <a:rPr lang="en-GB" sz="1200" b="0" i="1" smtClean="0">
                                  <a:latin typeface="Cambria Math"/>
                                </a:rPr>
                              </m:ctrlPr>
                            </m:sSubPr>
                            <m:e>
                              <m:r>
                                <a:rPr lang="en-GB" sz="1200" b="0" i="1" smtClean="0">
                                  <a:latin typeface="Cambria Math"/>
                                </a:rPr>
                                <m:t>𝑘</m:t>
                              </m:r>
                            </m:e>
                            <m:sub>
                              <m:r>
                                <a:rPr lang="en-GB" sz="1200" b="0" i="1" smtClean="0">
                                  <a:latin typeface="Cambria Math"/>
                                </a:rPr>
                                <m:t>h</m:t>
                              </m:r>
                            </m:sub>
                          </m:sSub>
                        </m:den>
                      </m:f>
                    </m:oMath>
                  </m:oMathPara>
                </a14:m>
                <a:endParaRPr lang="en-GB" sz="1200" dirty="0"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4441126" y="2768419"/>
                <a:ext cx="4716016" cy="1885260"/>
              </a:xfrm>
              <a:prstGeom prst="rect">
                <a:avLst/>
              </a:prstGeom>
              <a:blipFill rotWithShape="1">
                <a:blip r:embed="rId2"/>
                <a:stretch>
                  <a:fillRect/>
                </a:stretch>
              </a:blipFill>
            </p:spPr>
            <p:txBody>
              <a:bodyPr/>
              <a:lstStyle/>
              <a:p>
                <a:r>
                  <a:rPr lang="en-GB">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57501"/>
            <a:ext cx="4441126" cy="2285999"/>
          </a:xfrm>
          <a:prstGeom prst="rect">
            <a:avLst/>
          </a:prstGeom>
        </p:spPr>
      </p:pic>
    </p:spTree>
    <p:extLst>
      <p:ext uri="{BB962C8B-B14F-4D97-AF65-F5344CB8AC3E}">
        <p14:creationId xmlns:p14="http://schemas.microsoft.com/office/powerpoint/2010/main" val="1983194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3" y="0"/>
            <a:ext cx="8229600" cy="267494"/>
          </a:xfrm>
        </p:spPr>
        <p:txBody>
          <a:bodyPr>
            <a:noAutofit/>
          </a:bodyPr>
          <a:lstStyle/>
          <a:p>
            <a:pPr algn="l"/>
            <a:r>
              <a:rPr lang="en-GB" sz="1800" dirty="0" smtClean="0"/>
              <a:t>Fast Repetition Rate fluorometer:</a:t>
            </a:r>
            <a:endParaRPr lang="en-GB"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4208" y="0"/>
            <a:ext cx="2579792" cy="262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180598"/>
            <a:ext cx="5022660" cy="197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0598"/>
            <a:ext cx="4139952" cy="197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195486"/>
            <a:ext cx="6564208" cy="3170099"/>
          </a:xfrm>
          <a:prstGeom prst="rect">
            <a:avLst/>
          </a:prstGeom>
          <a:noFill/>
        </p:spPr>
        <p:txBody>
          <a:bodyPr wrap="square" rtlCol="0">
            <a:spAutoFit/>
          </a:bodyPr>
          <a:lstStyle/>
          <a:p>
            <a:r>
              <a:rPr lang="en-GB" sz="1000" dirty="0" smtClean="0"/>
              <a:t>Fast repetition rate </a:t>
            </a:r>
            <a:r>
              <a:rPr lang="en-GB" sz="1000" dirty="0" err="1" smtClean="0"/>
              <a:t>fluorometry</a:t>
            </a:r>
            <a:r>
              <a:rPr lang="en-GB" sz="1000" dirty="0" smtClean="0"/>
              <a:t> (FRRf) can be used to gauge phytoplankton physiology. This is done by probing the sample with a train of sub-saturating </a:t>
            </a:r>
            <a:r>
              <a:rPr lang="en-GB" sz="1000" dirty="0" err="1" smtClean="0"/>
              <a:t>flashlets</a:t>
            </a:r>
            <a:r>
              <a:rPr lang="en-GB" sz="1000" dirty="0"/>
              <a:t> </a:t>
            </a:r>
            <a:r>
              <a:rPr lang="en-GB" sz="1000" dirty="0" smtClean="0"/>
              <a:t>which cumulatively saturate the photosystem.</a:t>
            </a:r>
          </a:p>
          <a:p>
            <a:endParaRPr lang="en-GB" sz="1000" dirty="0"/>
          </a:p>
          <a:p>
            <a:r>
              <a:rPr lang="en-GB" sz="1000" dirty="0" smtClean="0"/>
              <a:t> The technique measures fluorescence transients (below). Specifically, the instrument measures an initial fluorescence value (</a:t>
            </a:r>
            <a:r>
              <a:rPr lang="en-GB" sz="1000" dirty="0" err="1" smtClean="0"/>
              <a:t>F</a:t>
            </a:r>
            <a:r>
              <a:rPr lang="en-GB" sz="1000" baseline="-25000" dirty="0" err="1" smtClean="0"/>
              <a:t>o</a:t>
            </a:r>
            <a:r>
              <a:rPr lang="en-GB" sz="1000" dirty="0" smtClean="0"/>
              <a:t>) and a maximum fluorescence value (</a:t>
            </a:r>
            <a:r>
              <a:rPr lang="en-GB" sz="1000" dirty="0" err="1" smtClean="0"/>
              <a:t>F</a:t>
            </a:r>
            <a:r>
              <a:rPr lang="en-GB" sz="1000" baseline="-25000" dirty="0" err="1" smtClean="0"/>
              <a:t>m</a:t>
            </a:r>
            <a:r>
              <a:rPr lang="en-GB" sz="1000" dirty="0" smtClean="0"/>
              <a:t>), the difference between these is the variable fluorescence (</a:t>
            </a:r>
            <a:r>
              <a:rPr lang="en-GB" sz="1000" dirty="0" err="1" smtClean="0"/>
              <a:t>F</a:t>
            </a:r>
            <a:r>
              <a:rPr lang="en-GB" sz="1000" baseline="-25000" dirty="0" err="1" smtClean="0"/>
              <a:t>v</a:t>
            </a:r>
            <a:r>
              <a:rPr lang="en-GB" sz="1000" dirty="0" smtClean="0"/>
              <a:t>) . This information allows the photochemical efficiency and absorption cross-section of PSII to be derived.</a:t>
            </a:r>
            <a:endParaRPr lang="en-GB" sz="1000" dirty="0"/>
          </a:p>
          <a:p>
            <a:endParaRPr lang="en-GB" sz="1000" dirty="0" smtClean="0"/>
          </a:p>
          <a:p>
            <a:r>
              <a:rPr lang="en-GB" sz="1000" dirty="0" err="1" smtClean="0"/>
              <a:t>FRRf</a:t>
            </a:r>
            <a:r>
              <a:rPr lang="en-GB" sz="1000" dirty="0" smtClean="0"/>
              <a:t> performs  measurements on the microsecond scale  meaning dynamic changes in the photosystem, e.g. photo-acclimation mechanisms, can be followed.  </a:t>
            </a:r>
          </a:p>
          <a:p>
            <a:endParaRPr lang="en-GB" sz="1000" dirty="0"/>
          </a:p>
          <a:p>
            <a:r>
              <a:rPr lang="en-GB" sz="1000" dirty="0" smtClean="0"/>
              <a:t>The </a:t>
            </a:r>
            <a:r>
              <a:rPr lang="en-GB" sz="1000" dirty="0" err="1" smtClean="0"/>
              <a:t>FastOcean</a:t>
            </a:r>
            <a:r>
              <a:rPr lang="en-GB" sz="1000" dirty="0" smtClean="0"/>
              <a:t> system we are employing is a multi-LED system(450, 530 &amp; 624 nm). This allows us to address the taxonomic problem; this being that different phytoplankton species, despite having chlorophyll </a:t>
            </a:r>
            <a:r>
              <a:rPr lang="en-GB" sz="1000" i="1" dirty="0" smtClean="0"/>
              <a:t>a</a:t>
            </a:r>
            <a:r>
              <a:rPr lang="en-GB" sz="1000" dirty="0" smtClean="0"/>
              <a:t> in common, all contain varying concentrations of complementary light harvesting pigments that each absorb and emit radiation at wavelengths other than those for chlorophyll </a:t>
            </a:r>
            <a:r>
              <a:rPr lang="en-GB" sz="1000" i="1" dirty="0" smtClean="0"/>
              <a:t>a</a:t>
            </a:r>
            <a:r>
              <a:rPr lang="en-GB" sz="1000" dirty="0" smtClean="0"/>
              <a:t>. Multi-spectral capabilities thereby allow you to probe these pigments more effectively and gain a more </a:t>
            </a:r>
            <a:r>
              <a:rPr lang="en-GB" sz="1000" dirty="0"/>
              <a:t>accurate picture of the physiological status of the system. </a:t>
            </a:r>
            <a:endParaRPr lang="en-GB" sz="1000" dirty="0" smtClean="0"/>
          </a:p>
          <a:p>
            <a:endParaRPr lang="en-GB" sz="1000" dirty="0"/>
          </a:p>
          <a:p>
            <a:r>
              <a:rPr lang="en-GB" sz="1000" dirty="0" smtClean="0"/>
              <a:t>We </a:t>
            </a:r>
            <a:r>
              <a:rPr lang="en-GB" sz="1000" dirty="0"/>
              <a:t>are currently performing a full characterisation of the instrument, the focus of which is to ascertain how well the instrument performs in various water types, e.g. varying concentrations of CDOM, scattering material  or phytoplankton concentrations.</a:t>
            </a:r>
          </a:p>
          <a:p>
            <a:endParaRPr lang="en-GB" sz="1000" dirty="0"/>
          </a:p>
        </p:txBody>
      </p:sp>
    </p:spTree>
    <p:extLst>
      <p:ext uri="{BB962C8B-B14F-4D97-AF65-F5344CB8AC3E}">
        <p14:creationId xmlns:p14="http://schemas.microsoft.com/office/powerpoint/2010/main" val="3622409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411510"/>
          </a:xfrm>
        </p:spPr>
        <p:txBody>
          <a:bodyPr>
            <a:normAutofit/>
          </a:bodyPr>
          <a:lstStyle/>
          <a:p>
            <a:pPr algn="l"/>
            <a:r>
              <a:rPr lang="en-GB" sz="1800" dirty="0" smtClean="0"/>
              <a:t>Other Work:</a:t>
            </a:r>
            <a:endParaRPr lang="en-GB"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3013"/>
            <a:ext cx="2529676" cy="15557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1312"/>
            <a:ext cx="2529676" cy="1541702"/>
          </a:xfrm>
          <a:prstGeom prst="rect">
            <a:avLst/>
          </a:prstGeom>
        </p:spPr>
      </p:pic>
      <p:sp>
        <p:nvSpPr>
          <p:cNvPr id="7" name="Title 1"/>
          <p:cNvSpPr txBox="1">
            <a:spLocks/>
          </p:cNvSpPr>
          <p:nvPr/>
        </p:nvSpPr>
        <p:spPr>
          <a:xfrm>
            <a:off x="2529676" y="1882992"/>
            <a:ext cx="4644008" cy="4115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dirty="0" smtClean="0"/>
              <a:t>Future Work:</a:t>
            </a:r>
            <a:endParaRPr lang="en-GB" sz="1800" dirty="0"/>
          </a:p>
        </p:txBody>
      </p:sp>
      <p:sp>
        <p:nvSpPr>
          <p:cNvPr id="8" name="TextBox 7"/>
          <p:cNvSpPr txBox="1"/>
          <p:nvPr/>
        </p:nvSpPr>
        <p:spPr>
          <a:xfrm>
            <a:off x="0" y="357504"/>
            <a:ext cx="4499992" cy="1631216"/>
          </a:xfrm>
          <a:prstGeom prst="rect">
            <a:avLst/>
          </a:prstGeom>
          <a:noFill/>
        </p:spPr>
        <p:txBody>
          <a:bodyPr wrap="square" rtlCol="0">
            <a:spAutoFit/>
          </a:bodyPr>
          <a:lstStyle/>
          <a:p>
            <a:r>
              <a:rPr lang="en-GB" sz="1000" dirty="0" smtClean="0"/>
              <a:t>Concurrently, I have been developing a lab-built version of the </a:t>
            </a:r>
            <a:r>
              <a:rPr lang="en-GB" sz="1000" dirty="0" err="1" smtClean="0"/>
              <a:t>FRRf</a:t>
            </a:r>
            <a:r>
              <a:rPr lang="en-GB" sz="1000" dirty="0" smtClean="0"/>
              <a:t> .</a:t>
            </a:r>
          </a:p>
          <a:p>
            <a:endParaRPr lang="en-GB" sz="1000" dirty="0"/>
          </a:p>
          <a:p>
            <a:r>
              <a:rPr lang="en-GB" sz="1000" dirty="0" smtClean="0"/>
              <a:t>Allows us to independently validate the results produced by the  FastOcean system.  </a:t>
            </a:r>
          </a:p>
          <a:p>
            <a:endParaRPr lang="en-GB" sz="1000" dirty="0"/>
          </a:p>
          <a:p>
            <a:r>
              <a:rPr lang="en-GB" sz="1000" dirty="0" smtClean="0"/>
              <a:t>This system is easily modified and allows for installation of a tuneable supercontinuum laser source. The use of this laser source allows for more intensive study of the taxonomic problem.</a:t>
            </a:r>
          </a:p>
          <a:p>
            <a:endParaRPr lang="en-GB" sz="1000" dirty="0" smtClean="0"/>
          </a:p>
          <a:p>
            <a:r>
              <a:rPr lang="en-GB" sz="1000" dirty="0" smtClean="0"/>
              <a:t>Initial testing using lab cultures: </a:t>
            </a:r>
            <a:r>
              <a:rPr lang="en-GB" sz="1000" dirty="0" err="1" smtClean="0"/>
              <a:t>Phaeodactylum</a:t>
            </a:r>
            <a:r>
              <a:rPr lang="en-GB" sz="1000" dirty="0" smtClean="0"/>
              <a:t> </a:t>
            </a:r>
            <a:r>
              <a:rPr lang="en-GB" sz="1000" dirty="0" err="1" smtClean="0"/>
              <a:t>tricornutum</a:t>
            </a:r>
            <a:r>
              <a:rPr lang="en-GB" sz="1000" dirty="0" smtClean="0"/>
              <a:t>, Pseudo </a:t>
            </a:r>
            <a:r>
              <a:rPr lang="en-GB" sz="1000" dirty="0" err="1" smtClean="0"/>
              <a:t>nitzschia</a:t>
            </a:r>
            <a:r>
              <a:rPr lang="en-GB" sz="1000" dirty="0" smtClean="0"/>
              <a:t> </a:t>
            </a:r>
            <a:r>
              <a:rPr lang="en-GB" sz="1000" dirty="0" err="1" smtClean="0"/>
              <a:t>seriata</a:t>
            </a:r>
            <a:r>
              <a:rPr lang="en-GB" sz="1000" dirty="0" smtClean="0"/>
              <a:t> &amp; </a:t>
            </a:r>
            <a:r>
              <a:rPr lang="en-GB" sz="1000" dirty="0" err="1" smtClean="0"/>
              <a:t>Skeletonema</a:t>
            </a:r>
            <a:r>
              <a:rPr lang="en-GB" sz="1000" dirty="0" smtClean="0"/>
              <a:t> </a:t>
            </a:r>
            <a:r>
              <a:rPr lang="en-GB" sz="1000" dirty="0" err="1" smtClean="0"/>
              <a:t>marinoi</a:t>
            </a:r>
            <a:r>
              <a:rPr lang="en-GB" sz="1000" dirty="0" smtClean="0"/>
              <a:t>. </a:t>
            </a:r>
            <a:endParaRPr lang="en-GB" sz="1000" dirty="0"/>
          </a:p>
        </p:txBody>
      </p:sp>
      <p:sp>
        <p:nvSpPr>
          <p:cNvPr id="9" name="TextBox 8"/>
          <p:cNvSpPr txBox="1"/>
          <p:nvPr/>
        </p:nvSpPr>
        <p:spPr>
          <a:xfrm>
            <a:off x="2529676" y="2227176"/>
            <a:ext cx="6614324" cy="2400657"/>
          </a:xfrm>
          <a:prstGeom prst="rect">
            <a:avLst/>
          </a:prstGeom>
          <a:noFill/>
        </p:spPr>
        <p:txBody>
          <a:bodyPr wrap="square" rtlCol="0">
            <a:spAutoFit/>
          </a:bodyPr>
          <a:lstStyle/>
          <a:p>
            <a:r>
              <a:rPr lang="en-GB" sz="1000" dirty="0" smtClean="0"/>
              <a:t>In collaboration </a:t>
            </a:r>
            <a:r>
              <a:rPr lang="en-GB" sz="1000" dirty="0"/>
              <a:t>with colleagues in my group, we will focus on establishing </a:t>
            </a:r>
            <a:r>
              <a:rPr lang="en-GB" sz="1000" dirty="0" smtClean="0"/>
              <a:t>the relationship between total absorption and absorption cross-sections of PSII.</a:t>
            </a:r>
          </a:p>
          <a:p>
            <a:endParaRPr lang="en-GB" sz="1000" dirty="0"/>
          </a:p>
          <a:p>
            <a:r>
              <a:rPr lang="en-GB" sz="1000" dirty="0" smtClean="0"/>
              <a:t>The </a:t>
            </a:r>
            <a:r>
              <a:rPr lang="en-GB" sz="1000" dirty="0"/>
              <a:t>difference between total and PSII absorption cross-section efficiencies would allow us to probe what fraction of chlorophyll are being utilised </a:t>
            </a:r>
            <a:r>
              <a:rPr lang="en-GB" sz="1000" dirty="0" smtClean="0"/>
              <a:t>for photosynthesis.</a:t>
            </a:r>
          </a:p>
          <a:p>
            <a:endParaRPr lang="en-GB" sz="1000" dirty="0" smtClean="0"/>
          </a:p>
          <a:p>
            <a:r>
              <a:rPr lang="en-GB" sz="1000" dirty="0"/>
              <a:t>Additionally, it has been proposed to make direct measurements of the fluorescence lifetime characteristics of phytoplankton. Fluorescence lifetime measurements contain a lot more data than standard fluorescence measurements; </a:t>
            </a:r>
            <a:r>
              <a:rPr lang="en-GB" sz="1000" dirty="0" smtClean="0"/>
              <a:t>helping us </a:t>
            </a:r>
            <a:r>
              <a:rPr lang="en-GB" sz="1000" dirty="0"/>
              <a:t>gain a better understanding of the effect of taxonomic variability on FRRf outputs</a:t>
            </a:r>
            <a:r>
              <a:rPr lang="en-GB" sz="1000" dirty="0" smtClean="0"/>
              <a:t>.</a:t>
            </a:r>
          </a:p>
          <a:p>
            <a:endParaRPr lang="en-GB" sz="1000" dirty="0"/>
          </a:p>
          <a:p>
            <a:r>
              <a:rPr lang="en-GB" sz="1000" dirty="0" smtClean="0"/>
              <a:t>Algal culture experiments will also be conducted in the context of field surveys and controlled lab experiments e.g. HAB-forming species and other </a:t>
            </a:r>
            <a:r>
              <a:rPr lang="en-GB" sz="1000" dirty="0" err="1" smtClean="0"/>
              <a:t>biogeochemically</a:t>
            </a:r>
            <a:r>
              <a:rPr lang="en-GB" sz="1000" dirty="0" smtClean="0"/>
              <a:t> significant species.</a:t>
            </a:r>
          </a:p>
          <a:p>
            <a:endParaRPr lang="en-GB" sz="1000" dirty="0"/>
          </a:p>
          <a:p>
            <a:r>
              <a:rPr lang="en-GB" sz="1000" dirty="0" smtClean="0"/>
              <a:t>This also </a:t>
            </a:r>
            <a:r>
              <a:rPr lang="en-GB" sz="1000" dirty="0"/>
              <a:t>give us the opportunity to fine tune the </a:t>
            </a:r>
            <a:r>
              <a:rPr lang="en-GB" sz="1000" dirty="0" err="1"/>
              <a:t>FastOcean</a:t>
            </a:r>
            <a:r>
              <a:rPr lang="en-GB" sz="1000" dirty="0"/>
              <a:t> protocols for particular species.</a:t>
            </a:r>
          </a:p>
          <a:p>
            <a:endParaRPr lang="en-GB" sz="1000" dirty="0"/>
          </a:p>
        </p:txBody>
      </p:sp>
      <p:sp>
        <p:nvSpPr>
          <p:cNvPr id="10" name="TextBox 9"/>
          <p:cNvSpPr txBox="1"/>
          <p:nvPr/>
        </p:nvSpPr>
        <p:spPr>
          <a:xfrm>
            <a:off x="2529676" y="4515966"/>
            <a:ext cx="6614324" cy="630942"/>
          </a:xfrm>
          <a:prstGeom prst="rect">
            <a:avLst/>
          </a:prstGeom>
          <a:noFill/>
        </p:spPr>
        <p:txBody>
          <a:bodyPr wrap="square" rtlCol="0">
            <a:spAutoFit/>
          </a:bodyPr>
          <a:lstStyle/>
          <a:p>
            <a:r>
              <a:rPr lang="en-GB" sz="500" b="1" dirty="0" smtClean="0"/>
              <a:t>References: </a:t>
            </a:r>
          </a:p>
          <a:p>
            <a:r>
              <a:rPr lang="en-GB" sz="500" dirty="0" smtClean="0"/>
              <a:t>[1] Field, </a:t>
            </a:r>
            <a:r>
              <a:rPr lang="en-GB" sz="500" dirty="0" err="1" smtClean="0"/>
              <a:t>Behrenfeld</a:t>
            </a:r>
            <a:r>
              <a:rPr lang="en-GB" sz="500" dirty="0" smtClean="0"/>
              <a:t>, </a:t>
            </a:r>
            <a:r>
              <a:rPr lang="en-GB" sz="500" dirty="0" err="1" smtClean="0"/>
              <a:t>Randerson</a:t>
            </a:r>
            <a:r>
              <a:rPr lang="en-GB" sz="500" dirty="0" smtClean="0"/>
              <a:t>, </a:t>
            </a:r>
            <a:r>
              <a:rPr lang="en-GB" sz="500" dirty="0" err="1" smtClean="0"/>
              <a:t>Falkowski</a:t>
            </a:r>
            <a:r>
              <a:rPr lang="en-GB" sz="500" dirty="0" smtClean="0"/>
              <a:t> (1998) Primary Production of the Biosphere: Integrating Terrestrial and Oceanic Components, Science, 281 (5374), 237-240</a:t>
            </a:r>
          </a:p>
          <a:p>
            <a:r>
              <a:rPr lang="en-GB" sz="500" dirty="0" smtClean="0"/>
              <a:t>[2] AAAS Board Statement on Climate Change (2006)</a:t>
            </a:r>
          </a:p>
          <a:p>
            <a:r>
              <a:rPr lang="en-GB" sz="500" dirty="0" smtClean="0"/>
              <a:t>[3] </a:t>
            </a:r>
            <a:r>
              <a:rPr lang="en-GB" sz="500" dirty="0" err="1" smtClean="0"/>
              <a:t>Oxborough</a:t>
            </a:r>
            <a:r>
              <a:rPr lang="en-GB" sz="500" dirty="0" smtClean="0"/>
              <a:t>, Moore, Suggett, Lawson, Chan, </a:t>
            </a:r>
            <a:r>
              <a:rPr lang="en-GB" sz="500" dirty="0" err="1" smtClean="0"/>
              <a:t>Geider</a:t>
            </a:r>
            <a:r>
              <a:rPr lang="en-GB" sz="500" dirty="0" smtClean="0"/>
              <a:t> (2012) Direct Estimation of Functional PSII reaction centre concentration and PSII electron flux on a volume basis: a new approach to the analysis of FRRF data, Limnology &amp; Oceanography: Methods, 10, 142-154</a:t>
            </a:r>
          </a:p>
          <a:p>
            <a:endParaRPr lang="en-GB" sz="500" dirty="0" smtClean="0"/>
          </a:p>
          <a:p>
            <a:endParaRPr lang="en-GB" sz="5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7" y="0"/>
            <a:ext cx="4067944" cy="1962783"/>
          </a:xfrm>
          <a:prstGeom prst="rect">
            <a:avLst/>
          </a:prstGeom>
        </p:spPr>
      </p:pic>
    </p:spTree>
    <p:extLst>
      <p:ext uri="{BB962C8B-B14F-4D97-AF65-F5344CB8AC3E}">
        <p14:creationId xmlns:p14="http://schemas.microsoft.com/office/powerpoint/2010/main" val="3872110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869</Words>
  <Application>Microsoft Office PowerPoint</Application>
  <PresentationFormat>On-screen Show (16:9)</PresentationFormat>
  <Paragraphs>48</Paragraphs>
  <Slides>3</Slides>
  <Notes>0</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Investigating the use of Fast Repetition Rate Fluorometry (FRRf) to study phytoplankton physiology in optically complex oceans</vt:lpstr>
      <vt:lpstr>Fast Repetition Rate fluorometer:</vt:lpstr>
      <vt:lpstr>Other 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use of Fast Repetition Rate Fluorometry (FRRf) to study phytoplankton physiology in optically complex oceans</dc:title>
  <dc:creator>physicsadmin</dc:creator>
  <cp:lastModifiedBy>Derek</cp:lastModifiedBy>
  <cp:revision>29</cp:revision>
  <dcterms:created xsi:type="dcterms:W3CDTF">2014-08-28T10:18:04Z</dcterms:created>
  <dcterms:modified xsi:type="dcterms:W3CDTF">2014-08-31T15:00:17Z</dcterms:modified>
</cp:coreProperties>
</file>