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5"/>
  </p:notesMasterIdLst>
  <p:sldIdLst>
    <p:sldId id="256" r:id="rId2"/>
    <p:sldId id="263" r:id="rId3"/>
    <p:sldId id="264" r:id="rId4"/>
  </p:sldIdLst>
  <p:sldSz cx="37458650" cy="21072475"/>
  <p:notesSz cx="6858000" cy="9144000"/>
  <p:defaultTextStyle>
    <a:defPPr>
      <a:defRPr lang="en-US"/>
    </a:defPPr>
    <a:lvl1pPr marL="0" algn="l" defTabSz="3344601" rtl="0" eaLnBrk="1" latinLnBrk="0" hangingPunct="1">
      <a:defRPr sz="6600" kern="1200">
        <a:solidFill>
          <a:schemeClr val="tx1"/>
        </a:solidFill>
        <a:latin typeface="+mn-lt"/>
        <a:ea typeface="+mn-ea"/>
        <a:cs typeface="+mn-cs"/>
      </a:defRPr>
    </a:lvl1pPr>
    <a:lvl2pPr marL="1672300" algn="l" defTabSz="3344601" rtl="0" eaLnBrk="1" latinLnBrk="0" hangingPunct="1">
      <a:defRPr sz="6600" kern="1200">
        <a:solidFill>
          <a:schemeClr val="tx1"/>
        </a:solidFill>
        <a:latin typeface="+mn-lt"/>
        <a:ea typeface="+mn-ea"/>
        <a:cs typeface="+mn-cs"/>
      </a:defRPr>
    </a:lvl2pPr>
    <a:lvl3pPr marL="3344601" algn="l" defTabSz="3344601" rtl="0" eaLnBrk="1" latinLnBrk="0" hangingPunct="1">
      <a:defRPr sz="6600" kern="1200">
        <a:solidFill>
          <a:schemeClr val="tx1"/>
        </a:solidFill>
        <a:latin typeface="+mn-lt"/>
        <a:ea typeface="+mn-ea"/>
        <a:cs typeface="+mn-cs"/>
      </a:defRPr>
    </a:lvl3pPr>
    <a:lvl4pPr marL="5016901" algn="l" defTabSz="3344601" rtl="0" eaLnBrk="1" latinLnBrk="0" hangingPunct="1">
      <a:defRPr sz="6600" kern="1200">
        <a:solidFill>
          <a:schemeClr val="tx1"/>
        </a:solidFill>
        <a:latin typeface="+mn-lt"/>
        <a:ea typeface="+mn-ea"/>
        <a:cs typeface="+mn-cs"/>
      </a:defRPr>
    </a:lvl4pPr>
    <a:lvl5pPr marL="6689202" algn="l" defTabSz="3344601" rtl="0" eaLnBrk="1" latinLnBrk="0" hangingPunct="1">
      <a:defRPr sz="6600" kern="1200">
        <a:solidFill>
          <a:schemeClr val="tx1"/>
        </a:solidFill>
        <a:latin typeface="+mn-lt"/>
        <a:ea typeface="+mn-ea"/>
        <a:cs typeface="+mn-cs"/>
      </a:defRPr>
    </a:lvl5pPr>
    <a:lvl6pPr marL="8361502" algn="l" defTabSz="3344601" rtl="0" eaLnBrk="1" latinLnBrk="0" hangingPunct="1">
      <a:defRPr sz="6600" kern="1200">
        <a:solidFill>
          <a:schemeClr val="tx1"/>
        </a:solidFill>
        <a:latin typeface="+mn-lt"/>
        <a:ea typeface="+mn-ea"/>
        <a:cs typeface="+mn-cs"/>
      </a:defRPr>
    </a:lvl6pPr>
    <a:lvl7pPr marL="10033803" algn="l" defTabSz="3344601" rtl="0" eaLnBrk="1" latinLnBrk="0" hangingPunct="1">
      <a:defRPr sz="6600" kern="1200">
        <a:solidFill>
          <a:schemeClr val="tx1"/>
        </a:solidFill>
        <a:latin typeface="+mn-lt"/>
        <a:ea typeface="+mn-ea"/>
        <a:cs typeface="+mn-cs"/>
      </a:defRPr>
    </a:lvl7pPr>
    <a:lvl8pPr marL="11706103" algn="l" defTabSz="3344601" rtl="0" eaLnBrk="1" latinLnBrk="0" hangingPunct="1">
      <a:defRPr sz="6600" kern="1200">
        <a:solidFill>
          <a:schemeClr val="tx1"/>
        </a:solidFill>
        <a:latin typeface="+mn-lt"/>
        <a:ea typeface="+mn-ea"/>
        <a:cs typeface="+mn-cs"/>
      </a:defRPr>
    </a:lvl8pPr>
    <a:lvl9pPr marL="13378404" algn="l" defTabSz="3344601" rtl="0" eaLnBrk="1" latinLnBrk="0" hangingPunct="1">
      <a:defRPr sz="6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FFF"/>
    <a:srgbClr val="301AD0"/>
    <a:srgbClr val="1B10EE"/>
    <a:srgbClr val="FF9E1D"/>
    <a:srgbClr val="E20071"/>
    <a:srgbClr val="E20087"/>
    <a:srgbClr val="FFABCB"/>
    <a:srgbClr val="EF720B"/>
    <a:srgbClr val="F79B4F"/>
    <a:srgbClr val="6F4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15" autoAdjust="0"/>
    <p:restoredTop sz="94660" autoAdjust="0"/>
  </p:normalViewPr>
  <p:slideViewPr>
    <p:cSldViewPr>
      <p:cViewPr>
        <p:scale>
          <a:sx n="21" d="100"/>
          <a:sy n="21" d="100"/>
        </p:scale>
        <p:origin x="-1056" y="-618"/>
      </p:cViewPr>
      <p:guideLst>
        <p:guide orient="horz" pos="6637"/>
        <p:guide pos="11798"/>
      </p:guideLst>
    </p:cSldViewPr>
  </p:slideViewPr>
  <p:outlineViewPr>
    <p:cViewPr>
      <p:scale>
        <a:sx n="33" d="100"/>
        <a:sy n="33" d="100"/>
      </p:scale>
      <p:origin x="0" y="0"/>
    </p:cViewPr>
  </p:outlin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defRPr sz="3600"/>
            </a:pPr>
            <a:r>
              <a:rPr lang="en-GB" sz="3600" dirty="0">
                <a:latin typeface="Times New Roman" panose="02020603050405020304" pitchFamily="18" charset="0"/>
                <a:cs typeface="Times New Roman" panose="02020603050405020304" pitchFamily="18" charset="0"/>
              </a:rPr>
              <a:t>Chlorophyll rate in </a:t>
            </a:r>
            <a:r>
              <a:rPr lang="en-GB" sz="3600" i="1" dirty="0">
                <a:latin typeface="Times New Roman" panose="02020603050405020304" pitchFamily="18" charset="0"/>
                <a:cs typeface="Times New Roman" panose="02020603050405020304" pitchFamily="18" charset="0"/>
              </a:rPr>
              <a:t>Tetraselmis suecica</a:t>
            </a:r>
          </a:p>
        </c:rich>
      </c:tx>
      <c:layout>
        <c:manualLayout>
          <c:xMode val="edge"/>
          <c:yMode val="edge"/>
          <c:x val="0.25034162334479998"/>
          <c:y val="8.1065458657008586E-4"/>
        </c:manualLayout>
      </c:layout>
      <c:overlay val="1"/>
    </c:title>
    <c:autoTitleDeleted val="0"/>
    <c:plotArea>
      <c:layout>
        <c:manualLayout>
          <c:layoutTarget val="inner"/>
          <c:xMode val="edge"/>
          <c:yMode val="edge"/>
          <c:x val="0.19412859409766886"/>
          <c:y val="0.14770443094836982"/>
          <c:w val="0.76344923712298907"/>
          <c:h val="0.76284340002171702"/>
        </c:manualLayout>
      </c:layout>
      <c:barChart>
        <c:barDir val="col"/>
        <c:grouping val="clustered"/>
        <c:varyColors val="0"/>
        <c:ser>
          <c:idx val="0"/>
          <c:order val="0"/>
          <c:tx>
            <c:strRef>
              <c:f>Sheet1!$A$22</c:f>
              <c:strCache>
                <c:ptCount val="1"/>
                <c:pt idx="0">
                  <c:v>control</c:v>
                </c:pt>
              </c:strCache>
            </c:strRef>
          </c:tx>
          <c:spPr>
            <a:pattFill prst="pct20">
              <a:fgClr>
                <a:schemeClr val="bg2">
                  <a:lumMod val="50000"/>
                </a:schemeClr>
              </a:fgClr>
              <a:bgClr>
                <a:schemeClr val="bg2">
                  <a:lumMod val="75000"/>
                </a:schemeClr>
              </a:bgClr>
            </a:pattFill>
            <a:ln>
              <a:solidFill>
                <a:schemeClr val="tx1"/>
              </a:solidFill>
            </a:ln>
          </c:spPr>
          <c:invertIfNegative val="0"/>
          <c:dPt>
            <c:idx val="2"/>
            <c:invertIfNegative val="0"/>
            <c:bubble3D val="0"/>
          </c:dPt>
          <c:dPt>
            <c:idx val="3"/>
            <c:invertIfNegative val="0"/>
            <c:bubble3D val="0"/>
          </c:dPt>
          <c:errBars>
            <c:errBarType val="plus"/>
            <c:errValType val="percentage"/>
            <c:noEndCap val="0"/>
            <c:val val="5"/>
          </c:errBars>
          <c:cat>
            <c:strRef>
              <c:f>Sheet1!$B$21:$E$21</c:f>
              <c:strCache>
                <c:ptCount val="4"/>
                <c:pt idx="0">
                  <c:v>tₒ</c:v>
                </c:pt>
                <c:pt idx="1">
                  <c:v>t₁</c:v>
                </c:pt>
                <c:pt idx="2">
                  <c:v>t₂</c:v>
                </c:pt>
                <c:pt idx="3">
                  <c:v>t₃</c:v>
                </c:pt>
              </c:strCache>
            </c:strRef>
          </c:cat>
          <c:val>
            <c:numRef>
              <c:f>Sheet1!$B$22:$E$22</c:f>
              <c:numCache>
                <c:formatCode>General</c:formatCode>
                <c:ptCount val="4"/>
                <c:pt idx="0">
                  <c:v>5.1533329999999999</c:v>
                </c:pt>
                <c:pt idx="1">
                  <c:v>15.91667</c:v>
                </c:pt>
                <c:pt idx="2">
                  <c:v>514.74</c:v>
                </c:pt>
                <c:pt idx="3">
                  <c:v>1237.8499999999999</c:v>
                </c:pt>
              </c:numCache>
            </c:numRef>
          </c:val>
        </c:ser>
        <c:ser>
          <c:idx val="1"/>
          <c:order val="1"/>
          <c:tx>
            <c:strRef>
              <c:f>Sheet1!$A$23</c:f>
              <c:strCache>
                <c:ptCount val="1"/>
                <c:pt idx="0">
                  <c:v>SWCNT 500µg L¯¹</c:v>
                </c:pt>
              </c:strCache>
            </c:strRef>
          </c:tx>
          <c:spPr>
            <a:pattFill prst="wdUpDiag">
              <a:fgClr>
                <a:schemeClr val="tx1">
                  <a:lumMod val="85000"/>
                  <a:lumOff val="15000"/>
                </a:schemeClr>
              </a:fgClr>
              <a:bgClr>
                <a:schemeClr val="tx1">
                  <a:lumMod val="95000"/>
                  <a:lumOff val="5000"/>
                </a:schemeClr>
              </a:bgClr>
            </a:pattFill>
            <a:ln>
              <a:solidFill>
                <a:schemeClr val="tx1"/>
              </a:solidFill>
            </a:ln>
          </c:spPr>
          <c:invertIfNegative val="0"/>
          <c:errBars>
            <c:errBarType val="plus"/>
            <c:errValType val="percentage"/>
            <c:noEndCap val="0"/>
            <c:val val="5"/>
          </c:errBars>
          <c:cat>
            <c:strRef>
              <c:f>Sheet1!$B$21:$E$21</c:f>
              <c:strCache>
                <c:ptCount val="4"/>
                <c:pt idx="0">
                  <c:v>tₒ</c:v>
                </c:pt>
                <c:pt idx="1">
                  <c:v>t₁</c:v>
                </c:pt>
                <c:pt idx="2">
                  <c:v>t₂</c:v>
                </c:pt>
                <c:pt idx="3">
                  <c:v>t₃</c:v>
                </c:pt>
              </c:strCache>
            </c:strRef>
          </c:cat>
          <c:val>
            <c:numRef>
              <c:f>Sheet1!$B$23:$E$23</c:f>
              <c:numCache>
                <c:formatCode>General</c:formatCode>
                <c:ptCount val="4"/>
                <c:pt idx="0">
                  <c:v>4.29</c:v>
                </c:pt>
                <c:pt idx="1">
                  <c:v>8.48</c:v>
                </c:pt>
                <c:pt idx="2">
                  <c:v>189.767</c:v>
                </c:pt>
                <c:pt idx="3">
                  <c:v>336.40499999999997</c:v>
                </c:pt>
              </c:numCache>
            </c:numRef>
          </c:val>
        </c:ser>
        <c:dLbls>
          <c:showLegendKey val="0"/>
          <c:showVal val="0"/>
          <c:showCatName val="0"/>
          <c:showSerName val="0"/>
          <c:showPercent val="0"/>
          <c:showBubbleSize val="0"/>
        </c:dLbls>
        <c:gapWidth val="150"/>
        <c:axId val="40276352"/>
        <c:axId val="40278272"/>
      </c:barChart>
      <c:catAx>
        <c:axId val="40276352"/>
        <c:scaling>
          <c:orientation val="minMax"/>
        </c:scaling>
        <c:delete val="0"/>
        <c:axPos val="b"/>
        <c:title>
          <c:tx>
            <c:rich>
              <a:bodyPr/>
              <a:lstStyle/>
              <a:p>
                <a:pPr>
                  <a:defRPr sz="2000"/>
                </a:pPr>
                <a:r>
                  <a:rPr lang="en-GB" sz="2000" b="0" dirty="0">
                    <a:latin typeface="Times New Roman" panose="02020603050405020304" pitchFamily="18" charset="0"/>
                    <a:cs typeface="Times New Roman" panose="02020603050405020304" pitchFamily="18" charset="0"/>
                  </a:rPr>
                  <a:t>Time (days</a:t>
                </a:r>
                <a:r>
                  <a:rPr lang="en-GB" sz="2000" b="0" dirty="0"/>
                  <a:t>)</a:t>
                </a:r>
              </a:p>
            </c:rich>
          </c:tx>
          <c:layout>
            <c:manualLayout>
              <c:xMode val="edge"/>
              <c:yMode val="edge"/>
              <c:x val="0.46060422622787944"/>
              <c:y val="0.94467674952107794"/>
            </c:manualLayout>
          </c:layout>
          <c:overlay val="0"/>
        </c:title>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en-US"/>
          </a:p>
        </c:txPr>
        <c:crossAx val="40278272"/>
        <c:crosses val="autoZero"/>
        <c:auto val="1"/>
        <c:lblAlgn val="ctr"/>
        <c:lblOffset val="100"/>
        <c:noMultiLvlLbl val="0"/>
      </c:catAx>
      <c:valAx>
        <c:axId val="40278272"/>
        <c:scaling>
          <c:orientation val="minMax"/>
        </c:scaling>
        <c:delete val="0"/>
        <c:axPos val="l"/>
        <c:title>
          <c:tx>
            <c:rich>
              <a:bodyPr rot="-5400000" vert="horz"/>
              <a:lstStyle/>
              <a:p>
                <a:pPr>
                  <a:defRPr sz="2000"/>
                </a:pPr>
                <a:r>
                  <a:rPr lang="en-GB" sz="2000" b="0">
                    <a:latin typeface="Times New Roman" panose="02020603050405020304" pitchFamily="18" charset="0"/>
                    <a:cs typeface="Times New Roman" panose="02020603050405020304" pitchFamily="18" charset="0"/>
                  </a:rPr>
                  <a:t>Chlorophyll rate µg/l</a:t>
                </a:r>
              </a:p>
            </c:rich>
          </c:tx>
          <c:layout>
            <c:manualLayout>
              <c:xMode val="edge"/>
              <c:yMode val="edge"/>
              <c:x val="3.4605982317205665E-2"/>
              <c:y val="0.33440051203644128"/>
            </c:manualLayout>
          </c:layout>
          <c:overlay val="0"/>
        </c:title>
        <c:numFmt formatCode="General" sourceLinked="1"/>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en-US"/>
          </a:p>
        </c:txPr>
        <c:crossAx val="40276352"/>
        <c:crosses val="autoZero"/>
        <c:crossBetween val="between"/>
      </c:valAx>
    </c:plotArea>
    <c:legend>
      <c:legendPos val="r"/>
      <c:layout>
        <c:manualLayout>
          <c:xMode val="edge"/>
          <c:yMode val="edge"/>
          <c:x val="0.22481986738657528"/>
          <c:y val="0.46666797206768179"/>
          <c:w val="0.35730391980820486"/>
          <c:h val="0.13346743400057554"/>
        </c:manualLayout>
      </c:layout>
      <c:overlay val="0"/>
      <c:txPr>
        <a:bodyPr/>
        <a:lstStyle/>
        <a:p>
          <a:pPr>
            <a:defRPr sz="1800"/>
          </a:pPr>
          <a:endParaRPr lang="en-US"/>
        </a:p>
      </c:txPr>
    </c:legend>
    <c:plotVisOnly val="1"/>
    <c:dispBlanksAs val="gap"/>
    <c:showDLblsOverMax val="0"/>
  </c:chart>
  <c:spPr>
    <a:noFill/>
    <a:ln>
      <a:no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defRPr sz="3600"/>
            </a:pPr>
            <a:r>
              <a:rPr lang="en-GB" sz="3600" dirty="0">
                <a:latin typeface="Times New Roman" panose="02020603050405020304" pitchFamily="18" charset="0"/>
                <a:cs typeface="Times New Roman" panose="02020603050405020304" pitchFamily="18" charset="0"/>
              </a:rPr>
              <a:t>Algal growth following 8 days of  incubation</a:t>
            </a:r>
          </a:p>
        </c:rich>
      </c:tx>
      <c:layout>
        <c:manualLayout>
          <c:xMode val="edge"/>
          <c:yMode val="edge"/>
          <c:x val="0.18836042324993515"/>
          <c:y val="1.4465332509470438E-3"/>
        </c:manualLayout>
      </c:layout>
      <c:overlay val="1"/>
    </c:title>
    <c:autoTitleDeleted val="0"/>
    <c:plotArea>
      <c:layout>
        <c:manualLayout>
          <c:layoutTarget val="inner"/>
          <c:xMode val="edge"/>
          <c:yMode val="edge"/>
          <c:x val="0.11429952654110226"/>
          <c:y val="8.8496773098413181E-2"/>
          <c:w val="0.88570046251086199"/>
          <c:h val="0.75104323712611765"/>
        </c:manualLayout>
      </c:layout>
      <c:barChart>
        <c:barDir val="col"/>
        <c:grouping val="stacked"/>
        <c:varyColors val="0"/>
        <c:ser>
          <c:idx val="0"/>
          <c:order val="0"/>
          <c:spPr>
            <a:solidFill>
              <a:schemeClr val="bg1"/>
            </a:solidFill>
            <a:ln>
              <a:solidFill>
                <a:schemeClr val="tx1"/>
              </a:solidFill>
            </a:ln>
          </c:spPr>
          <c:invertIfNegative val="0"/>
          <c:dPt>
            <c:idx val="1"/>
            <c:invertIfNegative val="0"/>
            <c:bubble3D val="0"/>
            <c:spPr>
              <a:solidFill>
                <a:schemeClr val="bg2">
                  <a:lumMod val="90000"/>
                </a:schemeClr>
              </a:solidFill>
              <a:ln>
                <a:solidFill>
                  <a:schemeClr val="tx1"/>
                </a:solidFill>
              </a:ln>
            </c:spPr>
          </c:dPt>
          <c:dPt>
            <c:idx val="2"/>
            <c:invertIfNegative val="0"/>
            <c:bubble3D val="0"/>
            <c:spPr>
              <a:solidFill>
                <a:schemeClr val="bg2">
                  <a:lumMod val="75000"/>
                </a:schemeClr>
              </a:solidFill>
              <a:ln>
                <a:solidFill>
                  <a:schemeClr val="tx1"/>
                </a:solidFill>
              </a:ln>
            </c:spPr>
          </c:dPt>
          <c:dPt>
            <c:idx val="3"/>
            <c:invertIfNegative val="0"/>
            <c:bubble3D val="0"/>
            <c:spPr>
              <a:solidFill>
                <a:schemeClr val="bg2">
                  <a:lumMod val="50000"/>
                </a:schemeClr>
              </a:solidFill>
              <a:ln>
                <a:solidFill>
                  <a:schemeClr val="tx1"/>
                </a:solidFill>
              </a:ln>
            </c:spPr>
          </c:dPt>
          <c:dPt>
            <c:idx val="4"/>
            <c:invertIfNegative val="0"/>
            <c:bubble3D val="0"/>
            <c:spPr>
              <a:solidFill>
                <a:srgbClr val="EEECE1">
                  <a:lumMod val="25000"/>
                </a:srgbClr>
              </a:solidFill>
              <a:ln>
                <a:solidFill>
                  <a:sysClr val="windowText" lastClr="000000"/>
                </a:solidFill>
              </a:ln>
            </c:spPr>
          </c:dPt>
          <c:dPt>
            <c:idx val="5"/>
            <c:invertIfNegative val="0"/>
            <c:bubble3D val="0"/>
            <c:spPr>
              <a:pattFill prst="dkUpDiag">
                <a:fgClr>
                  <a:schemeClr val="tx1">
                    <a:lumMod val="75000"/>
                    <a:lumOff val="25000"/>
                  </a:schemeClr>
                </a:fgClr>
                <a:bgClr>
                  <a:schemeClr val="tx1">
                    <a:lumMod val="95000"/>
                    <a:lumOff val="5000"/>
                  </a:schemeClr>
                </a:bgClr>
              </a:pattFill>
              <a:ln>
                <a:solidFill>
                  <a:schemeClr val="tx1"/>
                </a:solidFill>
              </a:ln>
            </c:spPr>
          </c:dPt>
          <c:dPt>
            <c:idx val="6"/>
            <c:invertIfNegative val="0"/>
            <c:bubble3D val="0"/>
            <c:spPr>
              <a:pattFill prst="wdUpDiag">
                <a:fgClr>
                  <a:schemeClr val="tx1">
                    <a:lumMod val="95000"/>
                    <a:lumOff val="5000"/>
                  </a:schemeClr>
                </a:fgClr>
                <a:bgClr>
                  <a:schemeClr val="tx1">
                    <a:lumMod val="85000"/>
                    <a:lumOff val="15000"/>
                  </a:schemeClr>
                </a:bgClr>
              </a:pattFill>
              <a:ln>
                <a:solidFill>
                  <a:schemeClr val="tx1"/>
                </a:solidFill>
              </a:ln>
            </c:spPr>
          </c:dPt>
          <c:errBars>
            <c:errBarType val="plus"/>
            <c:errValType val="percentage"/>
            <c:noEndCap val="0"/>
            <c:val val="5"/>
          </c:errBars>
          <c:cat>
            <c:strRef>
              <c:f>'[Chart in Microsoft Word]Sheet1'!$A$37:$G$37</c:f>
              <c:strCache>
                <c:ptCount val="7"/>
                <c:pt idx="0">
                  <c:v>0</c:v>
                </c:pt>
                <c:pt idx="1">
                  <c:v>SRNOM</c:v>
                </c:pt>
                <c:pt idx="2">
                  <c:v>5</c:v>
                </c:pt>
                <c:pt idx="3">
                  <c:v>10</c:v>
                </c:pt>
                <c:pt idx="4">
                  <c:v>50</c:v>
                </c:pt>
                <c:pt idx="5">
                  <c:v>100</c:v>
                </c:pt>
                <c:pt idx="6">
                  <c:v>500</c:v>
                </c:pt>
              </c:strCache>
            </c:strRef>
          </c:cat>
          <c:val>
            <c:numRef>
              <c:f>'[Chart in Microsoft Word]Sheet1'!$A$38:$G$38</c:f>
              <c:numCache>
                <c:formatCode>General</c:formatCode>
                <c:ptCount val="7"/>
                <c:pt idx="0">
                  <c:v>515.33333333333337</c:v>
                </c:pt>
                <c:pt idx="1">
                  <c:v>528.04666666666662</c:v>
                </c:pt>
                <c:pt idx="2">
                  <c:v>513.66666666666663</c:v>
                </c:pt>
                <c:pt idx="3">
                  <c:v>504.66666666666669</c:v>
                </c:pt>
                <c:pt idx="4">
                  <c:v>496.33333333333331</c:v>
                </c:pt>
                <c:pt idx="5">
                  <c:v>308.66666666666669</c:v>
                </c:pt>
                <c:pt idx="6">
                  <c:v>288.66666666666669</c:v>
                </c:pt>
              </c:numCache>
            </c:numRef>
          </c:val>
        </c:ser>
        <c:dLbls>
          <c:showLegendKey val="0"/>
          <c:showVal val="0"/>
          <c:showCatName val="0"/>
          <c:showSerName val="0"/>
          <c:showPercent val="0"/>
          <c:showBubbleSize val="0"/>
        </c:dLbls>
        <c:gapWidth val="150"/>
        <c:overlap val="100"/>
        <c:axId val="39902208"/>
        <c:axId val="39908480"/>
      </c:barChart>
      <c:catAx>
        <c:axId val="39902208"/>
        <c:scaling>
          <c:orientation val="minMax"/>
        </c:scaling>
        <c:delete val="0"/>
        <c:axPos val="b"/>
        <c:title>
          <c:tx>
            <c:rich>
              <a:bodyPr/>
              <a:lstStyle/>
              <a:p>
                <a:pPr>
                  <a:defRPr sz="2400"/>
                </a:pPr>
                <a:r>
                  <a:rPr lang="en-GB" sz="2800" b="0" dirty="0">
                    <a:latin typeface="Times New Roman" panose="02020603050405020304" pitchFamily="18" charset="0"/>
                    <a:cs typeface="Times New Roman" panose="02020603050405020304" pitchFamily="18" charset="0"/>
                  </a:rPr>
                  <a:t>Concentration of SWCNT (µgL</a:t>
                </a:r>
                <a:r>
                  <a:rPr lang="en-GB" sz="2800" b="0" baseline="30000" dirty="0">
                    <a:latin typeface="Times New Roman" panose="02020603050405020304" pitchFamily="18" charset="0"/>
                    <a:cs typeface="Times New Roman" panose="02020603050405020304" pitchFamily="18" charset="0"/>
                  </a:rPr>
                  <a:t>-1</a:t>
                </a:r>
                <a:r>
                  <a:rPr lang="en-GB" sz="2400" b="0" baseline="0" dirty="0">
                    <a:latin typeface="Times New Roman" panose="02020603050405020304" pitchFamily="18" charset="0"/>
                    <a:cs typeface="Times New Roman" panose="02020603050405020304" pitchFamily="18" charset="0"/>
                  </a:rPr>
                  <a:t>)</a:t>
                </a:r>
                <a:endParaRPr lang="en-GB" sz="2400" b="0" dirty="0">
                  <a:latin typeface="Times New Roman" panose="02020603050405020304" pitchFamily="18" charset="0"/>
                  <a:cs typeface="Times New Roman" panose="02020603050405020304" pitchFamily="18" charset="0"/>
                </a:endParaRPr>
              </a:p>
            </c:rich>
          </c:tx>
          <c:layout>
            <c:manualLayout>
              <c:xMode val="edge"/>
              <c:yMode val="edge"/>
              <c:x val="0.23747008907299363"/>
              <c:y val="0.90829319613331994"/>
            </c:manualLayout>
          </c:layout>
          <c:overlay val="0"/>
        </c:title>
        <c:numFmt formatCode="General" sourceLinked="1"/>
        <c:majorTickMark val="out"/>
        <c:minorTickMark val="none"/>
        <c:tickLblPos val="nextTo"/>
        <c:txPr>
          <a:bodyPr/>
          <a:lstStyle/>
          <a:p>
            <a:pPr>
              <a:defRPr sz="1600">
                <a:latin typeface="Times New Roman" panose="02020603050405020304" pitchFamily="18" charset="0"/>
                <a:cs typeface="Times New Roman" panose="02020603050405020304" pitchFamily="18" charset="0"/>
              </a:defRPr>
            </a:pPr>
            <a:endParaRPr lang="en-US"/>
          </a:p>
        </c:txPr>
        <c:crossAx val="39908480"/>
        <c:crosses val="autoZero"/>
        <c:auto val="1"/>
        <c:lblAlgn val="ctr"/>
        <c:lblOffset val="100"/>
        <c:tickLblSkip val="1"/>
        <c:noMultiLvlLbl val="0"/>
      </c:catAx>
      <c:valAx>
        <c:axId val="39908480"/>
        <c:scaling>
          <c:orientation val="minMax"/>
        </c:scaling>
        <c:delete val="0"/>
        <c:axPos val="l"/>
        <c:title>
          <c:tx>
            <c:rich>
              <a:bodyPr rot="-5400000" vert="horz"/>
              <a:lstStyle/>
              <a:p>
                <a:pPr>
                  <a:defRPr sz="2400"/>
                </a:pPr>
                <a:r>
                  <a:rPr lang="en-GB" sz="2400" b="0">
                    <a:latin typeface="Times New Roman" panose="02020603050405020304" pitchFamily="18" charset="0"/>
                    <a:cs typeface="Times New Roman" panose="02020603050405020304" pitchFamily="18" charset="0"/>
                  </a:rPr>
                  <a:t>Cells</a:t>
                </a:r>
                <a:r>
                  <a:rPr lang="en-GB" sz="2400" b="0" baseline="0">
                    <a:latin typeface="Times New Roman" panose="02020603050405020304" pitchFamily="18" charset="0"/>
                    <a:cs typeface="Times New Roman" panose="02020603050405020304" pitchFamily="18" charset="0"/>
                  </a:rPr>
                  <a:t> </a:t>
                </a:r>
                <a:r>
                  <a:rPr lang="en-GB" sz="2400" b="0">
                    <a:latin typeface="Times New Roman" panose="02020603050405020304" pitchFamily="18" charset="0"/>
                    <a:cs typeface="Times New Roman" panose="02020603050405020304" pitchFamily="18" charset="0"/>
                  </a:rPr>
                  <a:t>µl</a:t>
                </a:r>
                <a:r>
                  <a:rPr lang="en-GB" sz="2400" b="0" baseline="30000">
                    <a:latin typeface="Times New Roman" panose="02020603050405020304" pitchFamily="18" charset="0"/>
                    <a:cs typeface="Times New Roman" panose="02020603050405020304" pitchFamily="18" charset="0"/>
                  </a:rPr>
                  <a:t>-1 </a:t>
                </a:r>
                <a:r>
                  <a:rPr lang="en-GB" sz="2400" b="0" baseline="0">
                    <a:latin typeface="Times New Roman" panose="02020603050405020304" pitchFamily="18" charset="0"/>
                    <a:cs typeface="Times New Roman" panose="02020603050405020304" pitchFamily="18" charset="0"/>
                  </a:rPr>
                  <a:t>d</a:t>
                </a:r>
                <a:r>
                  <a:rPr lang="en-GB" sz="2400" b="0" baseline="30000">
                    <a:latin typeface="Times New Roman" panose="02020603050405020304" pitchFamily="18" charset="0"/>
                    <a:cs typeface="Times New Roman" panose="02020603050405020304" pitchFamily="18" charset="0"/>
                  </a:rPr>
                  <a:t>-1</a:t>
                </a:r>
                <a:endParaRPr lang="en-GB" sz="2400" b="0">
                  <a:latin typeface="Times New Roman" panose="02020603050405020304" pitchFamily="18" charset="0"/>
                  <a:cs typeface="Times New Roman" panose="02020603050405020304" pitchFamily="18" charset="0"/>
                </a:endParaRPr>
              </a:p>
            </c:rich>
          </c:tx>
          <c:layout>
            <c:manualLayout>
              <c:xMode val="edge"/>
              <c:yMode val="edge"/>
              <c:x val="1.4104696333662218E-2"/>
              <c:y val="0.28493416350668666"/>
            </c:manualLayout>
          </c:layout>
          <c:overlay val="0"/>
        </c:title>
        <c:numFmt formatCode="General" sourceLinked="1"/>
        <c:majorTickMark val="out"/>
        <c:minorTickMark val="none"/>
        <c:tickLblPos val="nextTo"/>
        <c:txPr>
          <a:bodyPr/>
          <a:lstStyle/>
          <a:p>
            <a:pPr>
              <a:defRPr sz="1600">
                <a:latin typeface="Times New Roman" panose="02020603050405020304" pitchFamily="18" charset="0"/>
                <a:cs typeface="Times New Roman" panose="02020603050405020304" pitchFamily="18" charset="0"/>
              </a:defRPr>
            </a:pPr>
            <a:endParaRPr lang="en-US"/>
          </a:p>
        </c:txPr>
        <c:crossAx val="39902208"/>
        <c:crosses val="autoZero"/>
        <c:crossBetween val="between"/>
      </c:valAx>
      <c:spPr>
        <a:noFill/>
      </c:spPr>
    </c:plotArea>
    <c:plotVisOnly val="1"/>
    <c:dispBlanksAs val="gap"/>
    <c:showDLblsOverMax val="0"/>
  </c:chart>
  <c:spPr>
    <a:noFill/>
    <a:ln>
      <a:no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defRPr sz="3200"/>
            </a:pPr>
            <a:r>
              <a:rPr lang="en-GB" sz="3200" dirty="0">
                <a:latin typeface="Times New Roman" panose="02020603050405020304" pitchFamily="18" charset="0"/>
                <a:cs typeface="Times New Roman" panose="02020603050405020304" pitchFamily="18" charset="0"/>
              </a:rPr>
              <a:t>Pseudofaeces of algal cells by mussels</a:t>
            </a:r>
          </a:p>
        </c:rich>
      </c:tx>
      <c:layout>
        <c:manualLayout>
          <c:xMode val="edge"/>
          <c:yMode val="edge"/>
          <c:x val="0.17047653349673586"/>
          <c:y val="3.0465910731516312E-2"/>
        </c:manualLayout>
      </c:layout>
      <c:overlay val="1"/>
    </c:title>
    <c:autoTitleDeleted val="0"/>
    <c:plotArea>
      <c:layout>
        <c:manualLayout>
          <c:layoutTarget val="inner"/>
          <c:xMode val="edge"/>
          <c:yMode val="edge"/>
          <c:x val="0.16539421636176818"/>
          <c:y val="0.11663439277227662"/>
          <c:w val="0.80860108425676025"/>
          <c:h val="0.81858243282041254"/>
        </c:manualLayout>
      </c:layout>
      <c:barChart>
        <c:barDir val="col"/>
        <c:grouping val="stacked"/>
        <c:varyColors val="0"/>
        <c:ser>
          <c:idx val="0"/>
          <c:order val="0"/>
          <c:invertIfNegative val="0"/>
          <c:dPt>
            <c:idx val="0"/>
            <c:invertIfNegative val="0"/>
            <c:bubble3D val="0"/>
            <c:spPr>
              <a:pattFill prst="pct5">
                <a:fgClr>
                  <a:schemeClr val="bg2">
                    <a:lumMod val="50000"/>
                  </a:schemeClr>
                </a:fgClr>
                <a:bgClr>
                  <a:schemeClr val="bg2">
                    <a:lumMod val="75000"/>
                  </a:schemeClr>
                </a:bgClr>
              </a:pattFill>
              <a:ln>
                <a:solidFill>
                  <a:schemeClr val="tx1"/>
                </a:solidFill>
              </a:ln>
            </c:spPr>
          </c:dPt>
          <c:dPt>
            <c:idx val="1"/>
            <c:invertIfNegative val="0"/>
            <c:bubble3D val="0"/>
            <c:spPr>
              <a:pattFill prst="wdUpDiag">
                <a:fgClr>
                  <a:schemeClr val="tx1">
                    <a:lumMod val="85000"/>
                    <a:lumOff val="15000"/>
                  </a:schemeClr>
                </a:fgClr>
                <a:bgClr>
                  <a:schemeClr val="tx1">
                    <a:lumMod val="95000"/>
                    <a:lumOff val="5000"/>
                  </a:schemeClr>
                </a:bgClr>
              </a:pattFill>
              <a:ln>
                <a:solidFill>
                  <a:schemeClr val="tx1"/>
                </a:solidFill>
              </a:ln>
            </c:spPr>
          </c:dPt>
          <c:errBars>
            <c:errBarType val="plus"/>
            <c:errValType val="cust"/>
            <c:noEndCap val="0"/>
            <c:plus>
              <c:numRef>
                <c:f>Sheet1!$S$15:$T$15</c:f>
                <c:numCache>
                  <c:formatCode>General</c:formatCode>
                  <c:ptCount val="2"/>
                  <c:pt idx="0">
                    <c:v>640.8256826591421</c:v>
                  </c:pt>
                  <c:pt idx="1">
                    <c:v>655.28166123855135</c:v>
                  </c:pt>
                </c:numCache>
              </c:numRef>
            </c:plus>
            <c:minus>
              <c:numLit>
                <c:formatCode>General</c:formatCode>
                <c:ptCount val="1"/>
                <c:pt idx="0">
                  <c:v>1</c:v>
                </c:pt>
              </c:numLit>
            </c:minus>
          </c:errBars>
          <c:cat>
            <c:strRef>
              <c:f>Sheet1!$Q$21:$R$21</c:f>
              <c:strCache>
                <c:ptCount val="2"/>
                <c:pt idx="0">
                  <c:v>Algae</c:v>
                </c:pt>
                <c:pt idx="1">
                  <c:v>Algae + 500 µg L¯¹ SWCNT</c:v>
                </c:pt>
              </c:strCache>
            </c:strRef>
          </c:cat>
          <c:val>
            <c:numRef>
              <c:f>Sheet1!$Q$22:$R$22</c:f>
              <c:numCache>
                <c:formatCode>General</c:formatCode>
                <c:ptCount val="2"/>
                <c:pt idx="0">
                  <c:v>1991.6669999999999</c:v>
                </c:pt>
                <c:pt idx="1">
                  <c:v>5246.1670000000004</c:v>
                </c:pt>
              </c:numCache>
            </c:numRef>
          </c:val>
        </c:ser>
        <c:dLbls>
          <c:showLegendKey val="0"/>
          <c:showVal val="0"/>
          <c:showCatName val="0"/>
          <c:showSerName val="0"/>
          <c:showPercent val="0"/>
          <c:showBubbleSize val="0"/>
        </c:dLbls>
        <c:gapWidth val="150"/>
        <c:overlap val="100"/>
        <c:axId val="40676736"/>
        <c:axId val="41563264"/>
      </c:barChart>
      <c:catAx>
        <c:axId val="40676736"/>
        <c:scaling>
          <c:orientation val="minMax"/>
        </c:scaling>
        <c:delete val="0"/>
        <c:axPos val="b"/>
        <c:majorTickMark val="out"/>
        <c:minorTickMark val="none"/>
        <c:tickLblPos val="nextTo"/>
        <c:txPr>
          <a:bodyPr/>
          <a:lstStyle/>
          <a:p>
            <a:pPr>
              <a:defRPr sz="1600">
                <a:latin typeface="+mn-lt"/>
                <a:cs typeface="Times New Roman" panose="02020603050405020304" pitchFamily="18" charset="0"/>
              </a:defRPr>
            </a:pPr>
            <a:endParaRPr lang="en-US"/>
          </a:p>
        </c:txPr>
        <c:crossAx val="41563264"/>
        <c:crosses val="autoZero"/>
        <c:auto val="1"/>
        <c:lblAlgn val="ctr"/>
        <c:lblOffset val="100"/>
        <c:noMultiLvlLbl val="0"/>
      </c:catAx>
      <c:valAx>
        <c:axId val="41563264"/>
        <c:scaling>
          <c:orientation val="minMax"/>
        </c:scaling>
        <c:delete val="0"/>
        <c:axPos val="l"/>
        <c:title>
          <c:tx>
            <c:rich>
              <a:bodyPr rot="-5400000" vert="horz"/>
              <a:lstStyle/>
              <a:p>
                <a:pPr>
                  <a:defRPr sz="2000"/>
                </a:pPr>
                <a:r>
                  <a:rPr lang="en-GB" sz="2000" b="0" dirty="0">
                    <a:latin typeface="Times New Roman" panose="02020603050405020304" pitchFamily="18" charset="0"/>
                    <a:cs typeface="Times New Roman" panose="02020603050405020304" pitchFamily="18" charset="0"/>
                  </a:rPr>
                  <a:t>Algal  cells/ml</a:t>
                </a:r>
              </a:p>
            </c:rich>
          </c:tx>
          <c:layout>
            <c:manualLayout>
              <c:xMode val="edge"/>
              <c:yMode val="edge"/>
              <c:x val="1.0522142179036133E-2"/>
              <c:y val="0.34042748147559915"/>
            </c:manualLayout>
          </c:layout>
          <c:overlay val="0"/>
        </c:title>
        <c:numFmt formatCode="General" sourceLinked="1"/>
        <c:majorTickMark val="out"/>
        <c:minorTickMark val="none"/>
        <c:tickLblPos val="nextTo"/>
        <c:txPr>
          <a:bodyPr/>
          <a:lstStyle/>
          <a:p>
            <a:pPr>
              <a:defRPr sz="1600">
                <a:latin typeface="Times New Roman" panose="02020603050405020304" pitchFamily="18" charset="0"/>
                <a:cs typeface="Times New Roman" panose="02020603050405020304" pitchFamily="18" charset="0"/>
              </a:defRPr>
            </a:pPr>
            <a:endParaRPr lang="en-US"/>
          </a:p>
        </c:txPr>
        <c:crossAx val="40676736"/>
        <c:crosses val="autoZero"/>
        <c:crossBetween val="between"/>
      </c:valAx>
    </c:plotArea>
    <c:legend>
      <c:legendPos val="r"/>
      <c:layout>
        <c:manualLayout>
          <c:xMode val="edge"/>
          <c:yMode val="edge"/>
          <c:x val="0.22935016101710695"/>
          <c:y val="0.31663436573564518"/>
          <c:w val="0.35158650414136378"/>
          <c:h val="0.18839694184514014"/>
        </c:manualLayout>
      </c:layout>
      <c:overlay val="0"/>
      <c:txPr>
        <a:bodyPr/>
        <a:lstStyle/>
        <a:p>
          <a:pPr>
            <a:defRPr sz="1800">
              <a:latin typeface="+mn-lt"/>
              <a:cs typeface="Times New Roman" panose="02020603050405020304" pitchFamily="18" charset="0"/>
            </a:defRPr>
          </a:pPr>
          <a:endParaRPr lang="en-US"/>
        </a:p>
      </c:txPr>
    </c:legend>
    <c:plotVisOnly val="1"/>
    <c:dispBlanksAs val="gap"/>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8079615048119"/>
          <c:y val="2.5432463784285767E-2"/>
          <c:w val="0.85263648293963257"/>
          <c:h val="0.84641101192867263"/>
        </c:manualLayout>
      </c:layout>
      <c:barChart>
        <c:barDir val="col"/>
        <c:grouping val="stacked"/>
        <c:varyColors val="0"/>
        <c:ser>
          <c:idx val="0"/>
          <c:order val="0"/>
          <c:spPr>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bg2">
                  <a:lumMod val="75000"/>
                </a:schemeClr>
              </a:solidFill>
              <a:ln>
                <a:solidFill>
                  <a:schemeClr val="tx1"/>
                </a:solidFill>
              </a:ln>
            </c:spPr>
          </c:dPt>
          <c:dPt>
            <c:idx val="2"/>
            <c:invertIfNegative val="0"/>
            <c:bubble3D val="0"/>
            <c:spPr>
              <a:solidFill>
                <a:schemeClr val="bg2">
                  <a:lumMod val="25000"/>
                </a:schemeClr>
              </a:solidFill>
              <a:ln>
                <a:solidFill>
                  <a:schemeClr val="tx1"/>
                </a:solidFill>
              </a:ln>
            </c:spPr>
          </c:dPt>
          <c:dPt>
            <c:idx val="3"/>
            <c:invertIfNegative val="0"/>
            <c:bubble3D val="0"/>
            <c:spPr>
              <a:pattFill prst="wdUpDiag">
                <a:fgClr>
                  <a:schemeClr val="bg2">
                    <a:lumMod val="10000"/>
                  </a:schemeClr>
                </a:fgClr>
                <a:bgClr>
                  <a:schemeClr val="bg2">
                    <a:lumMod val="25000"/>
                  </a:schemeClr>
                </a:bgClr>
              </a:pattFill>
              <a:ln>
                <a:solidFill>
                  <a:schemeClr val="tx1"/>
                </a:solidFill>
              </a:ln>
            </c:spPr>
          </c:dPt>
          <c:errBars>
            <c:errBarType val="plus"/>
            <c:errValType val="cust"/>
            <c:noEndCap val="0"/>
            <c:plus>
              <c:numRef>
                <c:f>Sheet1!$F$58:$I$58</c:f>
                <c:numCache>
                  <c:formatCode>General</c:formatCode>
                  <c:ptCount val="4"/>
                  <c:pt idx="0">
                    <c:v>0.15071100000000001</c:v>
                  </c:pt>
                  <c:pt idx="1">
                    <c:v>0.115692</c:v>
                  </c:pt>
                  <c:pt idx="2">
                    <c:v>0.10977099999999999</c:v>
                  </c:pt>
                  <c:pt idx="3">
                    <c:v>0.53586900000000004</c:v>
                  </c:pt>
                </c:numCache>
              </c:numRef>
            </c:plus>
            <c:minus>
              <c:numLit>
                <c:formatCode>General</c:formatCode>
                <c:ptCount val="1"/>
                <c:pt idx="0">
                  <c:v>1</c:v>
                </c:pt>
              </c:numLit>
            </c:minus>
          </c:errBars>
          <c:cat>
            <c:strRef>
              <c:f>Sheet1!$F$56:$I$56</c:f>
              <c:strCache>
                <c:ptCount val="4"/>
                <c:pt idx="0">
                  <c:v>Control</c:v>
                </c:pt>
                <c:pt idx="1">
                  <c:v>Algae</c:v>
                </c:pt>
                <c:pt idx="2">
                  <c:v>Algae + SWCNTs</c:v>
                </c:pt>
                <c:pt idx="3">
                  <c:v>SWCNT</c:v>
                </c:pt>
              </c:strCache>
            </c:strRef>
          </c:cat>
          <c:val>
            <c:numRef>
              <c:f>Sheet1!$F$57:$I$57</c:f>
              <c:numCache>
                <c:formatCode>General</c:formatCode>
                <c:ptCount val="4"/>
                <c:pt idx="0">
                  <c:v>1.61236</c:v>
                </c:pt>
                <c:pt idx="1">
                  <c:v>1.608141</c:v>
                </c:pt>
                <c:pt idx="2">
                  <c:v>1.938674</c:v>
                </c:pt>
                <c:pt idx="3">
                  <c:v>6.8447699999999996</c:v>
                </c:pt>
              </c:numCache>
            </c:numRef>
          </c:val>
        </c:ser>
        <c:dLbls>
          <c:showLegendKey val="0"/>
          <c:showVal val="0"/>
          <c:showCatName val="0"/>
          <c:showSerName val="0"/>
          <c:showPercent val="0"/>
          <c:showBubbleSize val="0"/>
        </c:dLbls>
        <c:gapWidth val="150"/>
        <c:overlap val="100"/>
        <c:axId val="41205760"/>
        <c:axId val="41207296"/>
      </c:barChart>
      <c:catAx>
        <c:axId val="41205760"/>
        <c:scaling>
          <c:orientation val="minMax"/>
        </c:scaling>
        <c:delete val="0"/>
        <c:axPos val="b"/>
        <c:majorTickMark val="out"/>
        <c:minorTickMark val="none"/>
        <c:tickLblPos val="none"/>
        <c:txPr>
          <a:bodyPr/>
          <a:lstStyle/>
          <a:p>
            <a:pPr>
              <a:defRPr lang="en-GB"/>
            </a:pPr>
            <a:endParaRPr lang="en-US"/>
          </a:p>
        </c:txPr>
        <c:crossAx val="41207296"/>
        <c:crosses val="autoZero"/>
        <c:auto val="1"/>
        <c:lblAlgn val="ctr"/>
        <c:lblOffset val="100"/>
        <c:noMultiLvlLbl val="0"/>
      </c:catAx>
      <c:valAx>
        <c:axId val="41207296"/>
        <c:scaling>
          <c:orientation val="minMax"/>
          <c:max val="9"/>
        </c:scaling>
        <c:delete val="0"/>
        <c:axPos val="l"/>
        <c:numFmt formatCode="General" sourceLinked="1"/>
        <c:majorTickMark val="out"/>
        <c:minorTickMark val="none"/>
        <c:tickLblPos val="nextTo"/>
        <c:txPr>
          <a:bodyPr/>
          <a:lstStyle/>
          <a:p>
            <a:pPr>
              <a:defRPr lang="en-GB" sz="1400"/>
            </a:pPr>
            <a:endParaRPr lang="en-US"/>
          </a:p>
        </c:txPr>
        <c:crossAx val="41205760"/>
        <c:crosses val="autoZero"/>
        <c:crossBetween val="between"/>
      </c:valAx>
    </c:plotArea>
    <c:legend>
      <c:legendPos val="t"/>
      <c:layout>
        <c:manualLayout>
          <c:xMode val="edge"/>
          <c:yMode val="edge"/>
          <c:x val="0.10886595452753021"/>
          <c:y val="0.90284511978251758"/>
          <c:w val="0.84337926509186356"/>
          <c:h val="8.3717191601049873E-2"/>
        </c:manualLayout>
      </c:layout>
      <c:overlay val="0"/>
      <c:spPr>
        <a:ln cap="rnd">
          <a:noFill/>
          <a:round/>
        </a:ln>
      </c:spPr>
      <c:txPr>
        <a:bodyPr/>
        <a:lstStyle/>
        <a:p>
          <a:pPr>
            <a:defRPr sz="1100"/>
          </a:pPr>
          <a:endParaRPr lang="en-US"/>
        </a:p>
      </c:txPr>
    </c:legend>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8079615048119"/>
          <c:y val="2.5483156397110053E-2"/>
          <c:w val="0.85263648293963257"/>
          <c:h val="0.87386853595317537"/>
        </c:manualLayout>
      </c:layout>
      <c:barChart>
        <c:barDir val="col"/>
        <c:grouping val="stacked"/>
        <c:varyColors val="0"/>
        <c:ser>
          <c:idx val="0"/>
          <c:order val="0"/>
          <c:spPr>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bg2">
                  <a:lumMod val="75000"/>
                </a:schemeClr>
              </a:solidFill>
              <a:ln>
                <a:solidFill>
                  <a:schemeClr val="tx1"/>
                </a:solidFill>
              </a:ln>
            </c:spPr>
          </c:dPt>
          <c:dPt>
            <c:idx val="2"/>
            <c:invertIfNegative val="0"/>
            <c:bubble3D val="0"/>
            <c:spPr>
              <a:solidFill>
                <a:schemeClr val="bg2">
                  <a:lumMod val="25000"/>
                </a:schemeClr>
              </a:solidFill>
              <a:ln>
                <a:solidFill>
                  <a:schemeClr val="tx1"/>
                </a:solidFill>
              </a:ln>
            </c:spPr>
          </c:dPt>
          <c:dPt>
            <c:idx val="3"/>
            <c:invertIfNegative val="0"/>
            <c:bubble3D val="0"/>
            <c:spPr>
              <a:pattFill prst="wdUpDiag">
                <a:fgClr>
                  <a:schemeClr val="tx1">
                    <a:lumMod val="95000"/>
                    <a:lumOff val="5000"/>
                  </a:schemeClr>
                </a:fgClr>
                <a:bgClr>
                  <a:schemeClr val="bg2">
                    <a:lumMod val="25000"/>
                  </a:schemeClr>
                </a:bgClr>
              </a:pattFill>
              <a:ln>
                <a:solidFill>
                  <a:schemeClr val="tx1"/>
                </a:solidFill>
              </a:ln>
            </c:spPr>
          </c:dPt>
          <c:errBars>
            <c:errBarType val="plus"/>
            <c:errValType val="cust"/>
            <c:noEndCap val="0"/>
            <c:plus>
              <c:numRef>
                <c:f>Sheet1!$E$59:$H$59</c:f>
                <c:numCache>
                  <c:formatCode>General</c:formatCode>
                  <c:ptCount val="4"/>
                  <c:pt idx="0">
                    <c:v>5.0353000000000002E-2</c:v>
                  </c:pt>
                  <c:pt idx="1">
                    <c:v>6.7022999999999999E-2</c:v>
                  </c:pt>
                  <c:pt idx="2">
                    <c:v>0.119865</c:v>
                  </c:pt>
                  <c:pt idx="3">
                    <c:v>0.80104399999999998</c:v>
                  </c:pt>
                </c:numCache>
              </c:numRef>
            </c:plus>
            <c:minus>
              <c:numLit>
                <c:formatCode>General</c:formatCode>
                <c:ptCount val="1"/>
                <c:pt idx="0">
                  <c:v>1</c:v>
                </c:pt>
              </c:numLit>
            </c:minus>
          </c:errBars>
          <c:cat>
            <c:strRef>
              <c:f>Sheet1!$E$57:$H$57</c:f>
              <c:strCache>
                <c:ptCount val="4"/>
                <c:pt idx="0">
                  <c:v>Control</c:v>
                </c:pt>
                <c:pt idx="1">
                  <c:v>Algae </c:v>
                </c:pt>
                <c:pt idx="2">
                  <c:v>Algae + SWCNTs</c:v>
                </c:pt>
                <c:pt idx="3">
                  <c:v>SWCNTs</c:v>
                </c:pt>
              </c:strCache>
            </c:strRef>
          </c:cat>
          <c:val>
            <c:numRef>
              <c:f>Sheet1!$E$58:$H$58</c:f>
              <c:numCache>
                <c:formatCode>General</c:formatCode>
                <c:ptCount val="4"/>
                <c:pt idx="0">
                  <c:v>1.5592330000000001</c:v>
                </c:pt>
                <c:pt idx="1">
                  <c:v>1.4517679999999999</c:v>
                </c:pt>
                <c:pt idx="2">
                  <c:v>1.6059129999999999</c:v>
                </c:pt>
                <c:pt idx="3">
                  <c:v>7.049569</c:v>
                </c:pt>
              </c:numCache>
            </c:numRef>
          </c:val>
        </c:ser>
        <c:dLbls>
          <c:showLegendKey val="0"/>
          <c:showVal val="0"/>
          <c:showCatName val="0"/>
          <c:showSerName val="0"/>
          <c:showPercent val="0"/>
          <c:showBubbleSize val="0"/>
        </c:dLbls>
        <c:gapWidth val="150"/>
        <c:overlap val="100"/>
        <c:axId val="36494336"/>
        <c:axId val="36500224"/>
      </c:barChart>
      <c:catAx>
        <c:axId val="36494336"/>
        <c:scaling>
          <c:orientation val="minMax"/>
        </c:scaling>
        <c:delete val="0"/>
        <c:axPos val="b"/>
        <c:majorTickMark val="out"/>
        <c:minorTickMark val="none"/>
        <c:tickLblPos val="none"/>
        <c:crossAx val="36500224"/>
        <c:crosses val="autoZero"/>
        <c:auto val="1"/>
        <c:lblAlgn val="ctr"/>
        <c:lblOffset val="100"/>
        <c:noMultiLvlLbl val="0"/>
      </c:catAx>
      <c:valAx>
        <c:axId val="36500224"/>
        <c:scaling>
          <c:orientation val="minMax"/>
        </c:scaling>
        <c:delete val="0"/>
        <c:axPos val="l"/>
        <c:numFmt formatCode="General" sourceLinked="1"/>
        <c:majorTickMark val="out"/>
        <c:minorTickMark val="none"/>
        <c:tickLblPos val="nextTo"/>
        <c:txPr>
          <a:bodyPr/>
          <a:lstStyle/>
          <a:p>
            <a:pPr>
              <a:defRPr sz="1400"/>
            </a:pPr>
            <a:endParaRPr lang="en-US"/>
          </a:p>
        </c:txPr>
        <c:crossAx val="36494336"/>
        <c:crosses val="autoZero"/>
        <c:crossBetween val="between"/>
      </c:valAx>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97462817147863"/>
          <c:y val="5.115996864028359E-2"/>
          <c:w val="0.82446981627296589"/>
          <c:h val="0.83286021065548621"/>
        </c:manualLayout>
      </c:layout>
      <c:barChart>
        <c:barDir val="col"/>
        <c:grouping val="clustered"/>
        <c:varyColors val="0"/>
        <c:ser>
          <c:idx val="0"/>
          <c:order val="0"/>
          <c:spPr>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bg2">
                  <a:lumMod val="75000"/>
                </a:schemeClr>
              </a:solidFill>
              <a:ln>
                <a:solidFill>
                  <a:schemeClr val="tx1"/>
                </a:solidFill>
              </a:ln>
            </c:spPr>
          </c:dPt>
          <c:dPt>
            <c:idx val="2"/>
            <c:invertIfNegative val="0"/>
            <c:bubble3D val="0"/>
            <c:spPr>
              <a:solidFill>
                <a:schemeClr val="bg2">
                  <a:lumMod val="25000"/>
                </a:schemeClr>
              </a:solidFill>
              <a:ln>
                <a:solidFill>
                  <a:schemeClr val="tx1"/>
                </a:solidFill>
              </a:ln>
            </c:spPr>
          </c:dPt>
          <c:dPt>
            <c:idx val="3"/>
            <c:invertIfNegative val="0"/>
            <c:bubble3D val="0"/>
            <c:spPr>
              <a:pattFill prst="wdUpDiag">
                <a:fgClr>
                  <a:schemeClr val="tx1">
                    <a:lumMod val="95000"/>
                    <a:lumOff val="5000"/>
                  </a:schemeClr>
                </a:fgClr>
                <a:bgClr>
                  <a:schemeClr val="bg2">
                    <a:lumMod val="25000"/>
                  </a:schemeClr>
                </a:bgClr>
              </a:pattFill>
              <a:ln>
                <a:solidFill>
                  <a:schemeClr val="tx1"/>
                </a:solidFill>
              </a:ln>
            </c:spPr>
          </c:dPt>
          <c:errBars>
            <c:errBarType val="plus"/>
            <c:errValType val="percentage"/>
            <c:noEndCap val="0"/>
            <c:val val="5"/>
          </c:errBars>
          <c:cat>
            <c:strRef>
              <c:f>Sheet1!$C$10:$F$10</c:f>
              <c:strCache>
                <c:ptCount val="4"/>
                <c:pt idx="0">
                  <c:v>Control</c:v>
                </c:pt>
                <c:pt idx="1">
                  <c:v>Algae</c:v>
                </c:pt>
                <c:pt idx="2">
                  <c:v>Algae + SWCNTs</c:v>
                </c:pt>
                <c:pt idx="3">
                  <c:v>SWCNTs</c:v>
                </c:pt>
              </c:strCache>
            </c:strRef>
          </c:cat>
          <c:val>
            <c:numRef>
              <c:f>Sheet1!$C$11:$F$11</c:f>
              <c:numCache>
                <c:formatCode>General</c:formatCode>
                <c:ptCount val="4"/>
                <c:pt idx="0">
                  <c:v>90.47</c:v>
                </c:pt>
                <c:pt idx="1">
                  <c:v>93.003330000000005</c:v>
                </c:pt>
                <c:pt idx="2">
                  <c:v>87.973330000000004</c:v>
                </c:pt>
                <c:pt idx="3">
                  <c:v>13.48667</c:v>
                </c:pt>
              </c:numCache>
            </c:numRef>
          </c:val>
        </c:ser>
        <c:dLbls>
          <c:showLegendKey val="0"/>
          <c:showVal val="0"/>
          <c:showCatName val="0"/>
          <c:showSerName val="0"/>
          <c:showPercent val="0"/>
          <c:showBubbleSize val="0"/>
        </c:dLbls>
        <c:gapWidth val="150"/>
        <c:axId val="40941440"/>
        <c:axId val="40942976"/>
      </c:barChart>
      <c:catAx>
        <c:axId val="40941440"/>
        <c:scaling>
          <c:orientation val="minMax"/>
        </c:scaling>
        <c:delete val="0"/>
        <c:axPos val="b"/>
        <c:majorTickMark val="out"/>
        <c:minorTickMark val="none"/>
        <c:tickLblPos val="none"/>
        <c:crossAx val="40942976"/>
        <c:crosses val="autoZero"/>
        <c:auto val="1"/>
        <c:lblAlgn val="ctr"/>
        <c:lblOffset val="100"/>
        <c:noMultiLvlLbl val="0"/>
      </c:catAx>
      <c:valAx>
        <c:axId val="40942976"/>
        <c:scaling>
          <c:orientation val="minMax"/>
        </c:scaling>
        <c:delete val="0"/>
        <c:axPos val="l"/>
        <c:title>
          <c:tx>
            <c:rich>
              <a:bodyPr rot="-5400000" vert="horz"/>
              <a:lstStyle/>
              <a:p>
                <a:pPr>
                  <a:defRPr/>
                </a:pPr>
                <a:r>
                  <a:rPr lang="en-GB" sz="1200" b="0">
                    <a:latin typeface="Times New Roman" panose="02020603050405020304" pitchFamily="18" charset="0"/>
                    <a:cs typeface="Times New Roman" panose="02020603050405020304" pitchFamily="18" charset="0"/>
                  </a:rPr>
                  <a:t>SOD</a:t>
                </a:r>
                <a:r>
                  <a:rPr lang="en-GB" sz="1200" b="0" baseline="0">
                    <a:latin typeface="Times New Roman" panose="02020603050405020304" pitchFamily="18" charset="0"/>
                    <a:cs typeface="Times New Roman" panose="02020603050405020304" pitchFamily="18" charset="0"/>
                  </a:rPr>
                  <a:t> % Inhilation</a:t>
                </a:r>
                <a:endParaRPr lang="en-GB" sz="1200" b="0">
                  <a:latin typeface="Times New Roman" panose="02020603050405020304" pitchFamily="18" charset="0"/>
                  <a:cs typeface="Times New Roman" panose="02020603050405020304" pitchFamily="18" charset="0"/>
                </a:endParaRPr>
              </a:p>
            </c:rich>
          </c:tx>
          <c:layout/>
          <c:overlay val="0"/>
        </c:title>
        <c:numFmt formatCode="General" sourceLinked="1"/>
        <c:majorTickMark val="out"/>
        <c:minorTickMark val="none"/>
        <c:tickLblPos val="nextTo"/>
        <c:txPr>
          <a:bodyPr/>
          <a:lstStyle/>
          <a:p>
            <a:pPr>
              <a:defRPr sz="1400"/>
            </a:pPr>
            <a:endParaRPr lang="en-US"/>
          </a:p>
        </c:txPr>
        <c:crossAx val="40941440"/>
        <c:crosses val="autoZero"/>
        <c:crossBetween val="between"/>
      </c:valAx>
    </c:plotArea>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233573928258966"/>
          <c:y val="4.1751169205832273E-2"/>
          <c:w val="0.82710870516185475"/>
          <c:h val="0.84226926308432404"/>
        </c:manualLayout>
      </c:layout>
      <c:barChart>
        <c:barDir val="col"/>
        <c:grouping val="clustered"/>
        <c:varyColors val="0"/>
        <c:ser>
          <c:idx val="0"/>
          <c:order val="0"/>
          <c:spPr>
            <a:solidFill>
              <a:schemeClr val="tx1">
                <a:lumMod val="95000"/>
                <a:lumOff val="5000"/>
              </a:schemeClr>
            </a:solidFill>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bg2">
                  <a:lumMod val="75000"/>
                </a:schemeClr>
              </a:solidFill>
              <a:ln>
                <a:solidFill>
                  <a:schemeClr val="tx1"/>
                </a:solidFill>
              </a:ln>
            </c:spPr>
          </c:dPt>
          <c:dPt>
            <c:idx val="2"/>
            <c:invertIfNegative val="0"/>
            <c:bubble3D val="0"/>
            <c:spPr>
              <a:solidFill>
                <a:schemeClr val="bg2">
                  <a:lumMod val="25000"/>
                </a:schemeClr>
              </a:solidFill>
              <a:ln>
                <a:solidFill>
                  <a:schemeClr val="tx1"/>
                </a:solidFill>
              </a:ln>
            </c:spPr>
          </c:dPt>
          <c:dPt>
            <c:idx val="3"/>
            <c:invertIfNegative val="0"/>
            <c:bubble3D val="0"/>
            <c:spPr>
              <a:pattFill prst="wdUpDiag">
                <a:fgClr>
                  <a:schemeClr val="tx1">
                    <a:lumMod val="95000"/>
                    <a:lumOff val="5000"/>
                  </a:schemeClr>
                </a:fgClr>
                <a:bgClr>
                  <a:schemeClr val="bg2">
                    <a:lumMod val="25000"/>
                  </a:schemeClr>
                </a:bgClr>
              </a:pattFill>
              <a:ln>
                <a:solidFill>
                  <a:schemeClr val="tx1"/>
                </a:solidFill>
              </a:ln>
            </c:spPr>
          </c:dPt>
          <c:errBars>
            <c:errBarType val="plus"/>
            <c:errValType val="percentage"/>
            <c:noEndCap val="0"/>
            <c:val val="5"/>
          </c:errBars>
          <c:cat>
            <c:strRef>
              <c:f>Sheet1!$C$25:$F$25</c:f>
              <c:strCache>
                <c:ptCount val="4"/>
                <c:pt idx="0">
                  <c:v>Control</c:v>
                </c:pt>
                <c:pt idx="1">
                  <c:v>Algae</c:v>
                </c:pt>
                <c:pt idx="2">
                  <c:v>Algae + SWCNTs</c:v>
                </c:pt>
                <c:pt idx="3">
                  <c:v>SWCNTs</c:v>
                </c:pt>
              </c:strCache>
            </c:strRef>
          </c:cat>
          <c:val>
            <c:numRef>
              <c:f>Sheet1!$C$26:$F$26</c:f>
              <c:numCache>
                <c:formatCode>General</c:formatCode>
                <c:ptCount val="4"/>
                <c:pt idx="0">
                  <c:v>1.702467</c:v>
                </c:pt>
                <c:pt idx="1">
                  <c:v>1.913333</c:v>
                </c:pt>
                <c:pt idx="2">
                  <c:v>1.8766670000000001</c:v>
                </c:pt>
                <c:pt idx="3">
                  <c:v>6.12</c:v>
                </c:pt>
              </c:numCache>
            </c:numRef>
          </c:val>
        </c:ser>
        <c:dLbls>
          <c:showLegendKey val="0"/>
          <c:showVal val="0"/>
          <c:showCatName val="0"/>
          <c:showSerName val="0"/>
          <c:showPercent val="0"/>
          <c:showBubbleSize val="0"/>
        </c:dLbls>
        <c:gapWidth val="150"/>
        <c:axId val="41022592"/>
        <c:axId val="41024128"/>
      </c:barChart>
      <c:catAx>
        <c:axId val="41022592"/>
        <c:scaling>
          <c:orientation val="minMax"/>
        </c:scaling>
        <c:delete val="0"/>
        <c:axPos val="b"/>
        <c:majorTickMark val="out"/>
        <c:minorTickMark val="none"/>
        <c:tickLblPos val="none"/>
        <c:crossAx val="41024128"/>
        <c:crosses val="autoZero"/>
        <c:auto val="1"/>
        <c:lblAlgn val="ctr"/>
        <c:lblOffset val="100"/>
        <c:noMultiLvlLbl val="0"/>
      </c:catAx>
      <c:valAx>
        <c:axId val="41024128"/>
        <c:scaling>
          <c:orientation val="minMax"/>
        </c:scaling>
        <c:delete val="0"/>
        <c:axPos val="l"/>
        <c:title>
          <c:tx>
            <c:rich>
              <a:bodyPr rot="-5400000" vert="horz"/>
              <a:lstStyle/>
              <a:p>
                <a:pPr>
                  <a:defRPr/>
                </a:pPr>
                <a:r>
                  <a:rPr lang="en-GB" sz="1200" b="0">
                    <a:latin typeface="Times New Roman" panose="02020603050405020304" pitchFamily="18" charset="0"/>
                    <a:cs typeface="Times New Roman" panose="02020603050405020304" pitchFamily="18" charset="0"/>
                  </a:rPr>
                  <a:t>TBARS nMol mg protein</a:t>
                </a:r>
                <a:r>
                  <a:rPr lang="en-GB" sz="1200" b="0" baseline="0">
                    <a:latin typeface="Times New Roman" panose="02020603050405020304" pitchFamily="18" charset="0"/>
                    <a:cs typeface="Times New Roman" panose="02020603050405020304" pitchFamily="18" charset="0"/>
                  </a:rPr>
                  <a:t>ˉ¹</a:t>
                </a:r>
                <a:endParaRPr lang="en-GB" sz="1200" b="0">
                  <a:latin typeface="Times New Roman" panose="02020603050405020304" pitchFamily="18" charset="0"/>
                  <a:cs typeface="Times New Roman" panose="02020603050405020304" pitchFamily="18" charset="0"/>
                </a:endParaRPr>
              </a:p>
            </c:rich>
          </c:tx>
          <c:layout>
            <c:manualLayout>
              <c:xMode val="edge"/>
              <c:yMode val="edge"/>
              <c:x val="1.2783358021158089E-2"/>
              <c:y val="0.19826923274604988"/>
            </c:manualLayout>
          </c:layout>
          <c:overlay val="0"/>
        </c:title>
        <c:numFmt formatCode="General" sourceLinked="1"/>
        <c:majorTickMark val="out"/>
        <c:minorTickMark val="none"/>
        <c:tickLblPos val="nextTo"/>
        <c:txPr>
          <a:bodyPr/>
          <a:lstStyle/>
          <a:p>
            <a:pPr>
              <a:defRPr sz="1400"/>
            </a:pPr>
            <a:endParaRPr lang="en-US"/>
          </a:p>
        </c:txPr>
        <c:crossAx val="41022592"/>
        <c:crosses val="autoZero"/>
        <c:crossBetween val="between"/>
      </c:valAx>
    </c:plotArea>
    <c:legend>
      <c:legendPos val="t"/>
      <c:layout>
        <c:manualLayout>
          <c:xMode val="edge"/>
          <c:yMode val="edge"/>
          <c:x val="0.13846041119860017"/>
          <c:y val="0.92162417374881966"/>
          <c:w val="0.82585695538057746"/>
          <c:h val="6.2301165842641761E-2"/>
        </c:manualLayout>
      </c:layout>
      <c:overlay val="0"/>
      <c:txPr>
        <a:bodyPr/>
        <a:lstStyle/>
        <a:p>
          <a:pPr>
            <a:defRPr sz="1200"/>
          </a:pPr>
          <a:endParaRPr lang="en-US"/>
        </a:p>
      </c:txPr>
    </c:legend>
    <c:plotVisOnly val="1"/>
    <c:dispBlanksAs val="gap"/>
    <c:showDLblsOverMax val="0"/>
  </c:chart>
  <c:spPr>
    <a:noFill/>
    <a:ln>
      <a:noFill/>
    </a:ln>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0.66763</cdr:x>
      <cdr:y>0.67929</cdr:y>
    </cdr:from>
    <cdr:to>
      <cdr:x>0.91691</cdr:x>
      <cdr:y>0.8157</cdr:y>
    </cdr:to>
    <cdr:grpSp>
      <cdr:nvGrpSpPr>
        <cdr:cNvPr id="5" name="Group 4"/>
        <cdr:cNvGrpSpPr/>
      </cdr:nvGrpSpPr>
      <cdr:grpSpPr>
        <a:xfrm xmlns:a="http://schemas.openxmlformats.org/drawingml/2006/main">
          <a:off x="3680899" y="5191953"/>
          <a:ext cx="1374376" cy="1042610"/>
          <a:chOff x="3551813" y="4180172"/>
          <a:chExt cx="1397019" cy="835956"/>
        </a:xfrm>
      </cdr:grpSpPr>
      <cdr:sp macro="" textlink="">
        <cdr:nvSpPr>
          <cdr:cNvPr id="2" name="Rectangle 1"/>
          <cdr:cNvSpPr/>
        </cdr:nvSpPr>
        <cdr:spPr>
          <a:xfrm xmlns:a="http://schemas.openxmlformats.org/drawingml/2006/main">
            <a:off x="3551813" y="4669923"/>
            <a:ext cx="564366" cy="34620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0" dirty="0">
                <a:solidFill>
                  <a:schemeClr val="tx1"/>
                </a:solidFill>
                <a:latin typeface="Times New Roman" panose="02020603050405020304" pitchFamily="18" charset="0"/>
                <a:cs typeface="Times New Roman" panose="02020603050405020304" pitchFamily="18" charset="0"/>
              </a:rPr>
              <a:t>*</a:t>
            </a:r>
          </a:p>
        </cdr:txBody>
      </cdr:sp>
      <cdr:sp macro="" textlink="">
        <cdr:nvSpPr>
          <cdr:cNvPr id="4" name="Rectangle 3"/>
          <cdr:cNvSpPr/>
        </cdr:nvSpPr>
        <cdr:spPr>
          <a:xfrm xmlns:a="http://schemas.openxmlformats.org/drawingml/2006/main">
            <a:off x="4680546" y="4180172"/>
            <a:ext cx="268286" cy="34046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0" dirty="0">
                <a:solidFill>
                  <a:schemeClr val="tx1"/>
                </a:solidFill>
                <a:latin typeface="Times New Roman" panose="02020603050405020304" pitchFamily="18" charset="0"/>
                <a:cs typeface="Times New Roman" panose="02020603050405020304" pitchFamily="18" charset="0"/>
              </a:rPr>
              <a:t>*</a:t>
            </a:r>
          </a:p>
        </cdr:txBody>
      </cdr:sp>
    </cdr:grpSp>
  </cdr:relSizeAnchor>
  <cdr:relSizeAnchor xmlns:cdr="http://schemas.openxmlformats.org/drawingml/2006/chartDrawing">
    <cdr:from>
      <cdr:x>0.47861</cdr:x>
      <cdr:y>0.8591</cdr:y>
    </cdr:from>
    <cdr:to>
      <cdr:x>0.54372</cdr:x>
      <cdr:y>0.89906</cdr:y>
    </cdr:to>
    <cdr:sp macro="" textlink="">
      <cdr:nvSpPr>
        <cdr:cNvPr id="7" name="Rectangle 6"/>
        <cdr:cNvSpPr/>
      </cdr:nvSpPr>
      <cdr:spPr>
        <a:xfrm xmlns:a="http://schemas.openxmlformats.org/drawingml/2006/main">
          <a:off x="2638766" y="6566316"/>
          <a:ext cx="358966" cy="30541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0" dirty="0">
              <a:solidFill>
                <a:schemeClr val="tx1"/>
              </a:solidFill>
              <a:latin typeface="Times New Roman" panose="02020603050405020304" pitchFamily="18" charset="0"/>
              <a:cs typeface="Times New Roman" panose="02020603050405020304" pitchFamily="18" charset="0"/>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0.78788</cdr:x>
      <cdr:y>0.37754</cdr:y>
    </cdr:from>
    <cdr:to>
      <cdr:x>0.83456</cdr:x>
      <cdr:y>0.4435</cdr:y>
    </cdr:to>
    <cdr:sp macro="" textlink="">
      <cdr:nvSpPr>
        <cdr:cNvPr id="2" name="Rectangle 1"/>
        <cdr:cNvSpPr/>
      </cdr:nvSpPr>
      <cdr:spPr>
        <a:xfrm xmlns:a="http://schemas.openxmlformats.org/drawingml/2006/main">
          <a:off x="7940659" y="2536697"/>
          <a:ext cx="470466" cy="443186"/>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GB" sz="1600" dirty="0">
              <a:solidFill>
                <a:sysClr val="windowText" lastClr="000000"/>
              </a:solidFill>
              <a:latin typeface="Times New Roman" panose="02020603050405020304" pitchFamily="18" charset="0"/>
              <a:cs typeface="Times New Roman" panose="02020603050405020304" pitchFamily="18" charset="0"/>
            </a:rPr>
            <a:t>*</a:t>
          </a:r>
          <a:endParaRPr lang="en-GB" sz="1800" dirty="0">
            <a:solidFill>
              <a:sysClr val="windowText" lastClr="00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0.90909</cdr:x>
      <cdr:y>0.41052</cdr:y>
    </cdr:from>
    <cdr:to>
      <cdr:x>0.96202</cdr:x>
      <cdr:y>0.47302</cdr:y>
    </cdr:to>
    <cdr:sp macro="" textlink="">
      <cdr:nvSpPr>
        <cdr:cNvPr id="3" name="Rectangle 2"/>
        <cdr:cNvSpPr/>
      </cdr:nvSpPr>
      <cdr:spPr>
        <a:xfrm xmlns:a="http://schemas.openxmlformats.org/drawingml/2006/main">
          <a:off x="9162299" y="2758290"/>
          <a:ext cx="533456" cy="419939"/>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GB" sz="1600" dirty="0">
              <a:solidFill>
                <a:sysClr val="windowText" lastClr="000000"/>
              </a:solidFill>
              <a:latin typeface="Times New Roman" panose="02020603050405020304" pitchFamily="18" charset="0"/>
              <a:cs typeface="Times New Roman" panose="02020603050405020304" pitchFamily="18" charset="0"/>
            </a:rPr>
            <a:t>*</a:t>
          </a:r>
          <a:endParaRPr lang="en-GB" sz="1800" dirty="0">
            <a:solidFill>
              <a:sysClr val="windowText" lastClr="000000"/>
            </a:solidFill>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0.74358</cdr:x>
      <cdr:y>0.18722</cdr:y>
    </cdr:from>
    <cdr:to>
      <cdr:x>0.79789</cdr:x>
      <cdr:y>0.25316</cdr:y>
    </cdr:to>
    <cdr:sp macro="" textlink="">
      <cdr:nvSpPr>
        <cdr:cNvPr id="2" name="Rectangle 1"/>
        <cdr:cNvSpPr/>
      </cdr:nvSpPr>
      <cdr:spPr>
        <a:xfrm xmlns:a="http://schemas.openxmlformats.org/drawingml/2006/main">
          <a:off x="4587515" y="854597"/>
          <a:ext cx="335064" cy="30098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800" b="0" dirty="0">
              <a:solidFill>
                <a:schemeClr val="tx1"/>
              </a:solidFill>
              <a:latin typeface="Times New Roman" panose="02020603050405020304" pitchFamily="18" charset="0"/>
              <a:cs typeface="Times New Roman" panose="02020603050405020304" pitchFamily="18"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AF0F60-35C8-46F0-AFDD-42423A46DEAC}" type="datetimeFigureOut">
              <a:rPr lang="en-GB" smtClean="0"/>
              <a:t>25/08/2014</a:t>
            </a:fld>
            <a:endParaRPr lang="en-GB"/>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53DE8E-7F89-4ED0-95CF-944815D7C0EF}" type="slidenum">
              <a:rPr lang="en-GB" smtClean="0"/>
              <a:t>‹#›</a:t>
            </a:fld>
            <a:endParaRPr lang="en-GB"/>
          </a:p>
        </p:txBody>
      </p:sp>
    </p:spTree>
    <p:extLst>
      <p:ext uri="{BB962C8B-B14F-4D97-AF65-F5344CB8AC3E}">
        <p14:creationId xmlns:p14="http://schemas.microsoft.com/office/powerpoint/2010/main" val="1863545502"/>
      </p:ext>
    </p:extLst>
  </p:cSld>
  <p:clrMap bg1="lt1" tx1="dk1" bg2="lt2" tx2="dk2" accent1="accent1" accent2="accent2" accent3="accent3" accent4="accent4" accent5="accent5" accent6="accent6" hlink="hlink" folHlink="folHlink"/>
  <p:notesStyle>
    <a:lvl1pPr marL="0" algn="l" defTabSz="3344601" rtl="0" eaLnBrk="1" latinLnBrk="0" hangingPunct="1">
      <a:defRPr sz="4400" kern="1200">
        <a:solidFill>
          <a:schemeClr val="tx1"/>
        </a:solidFill>
        <a:latin typeface="+mn-lt"/>
        <a:ea typeface="+mn-ea"/>
        <a:cs typeface="+mn-cs"/>
      </a:defRPr>
    </a:lvl1pPr>
    <a:lvl2pPr marL="1672300" algn="l" defTabSz="3344601" rtl="0" eaLnBrk="1" latinLnBrk="0" hangingPunct="1">
      <a:defRPr sz="4400" kern="1200">
        <a:solidFill>
          <a:schemeClr val="tx1"/>
        </a:solidFill>
        <a:latin typeface="+mn-lt"/>
        <a:ea typeface="+mn-ea"/>
        <a:cs typeface="+mn-cs"/>
      </a:defRPr>
    </a:lvl2pPr>
    <a:lvl3pPr marL="3344601" algn="l" defTabSz="3344601" rtl="0" eaLnBrk="1" latinLnBrk="0" hangingPunct="1">
      <a:defRPr sz="4400" kern="1200">
        <a:solidFill>
          <a:schemeClr val="tx1"/>
        </a:solidFill>
        <a:latin typeface="+mn-lt"/>
        <a:ea typeface="+mn-ea"/>
        <a:cs typeface="+mn-cs"/>
      </a:defRPr>
    </a:lvl3pPr>
    <a:lvl4pPr marL="5016901" algn="l" defTabSz="3344601" rtl="0" eaLnBrk="1" latinLnBrk="0" hangingPunct="1">
      <a:defRPr sz="4400" kern="1200">
        <a:solidFill>
          <a:schemeClr val="tx1"/>
        </a:solidFill>
        <a:latin typeface="+mn-lt"/>
        <a:ea typeface="+mn-ea"/>
        <a:cs typeface="+mn-cs"/>
      </a:defRPr>
    </a:lvl4pPr>
    <a:lvl5pPr marL="6689202" algn="l" defTabSz="3344601" rtl="0" eaLnBrk="1" latinLnBrk="0" hangingPunct="1">
      <a:defRPr sz="4400" kern="1200">
        <a:solidFill>
          <a:schemeClr val="tx1"/>
        </a:solidFill>
        <a:latin typeface="+mn-lt"/>
        <a:ea typeface="+mn-ea"/>
        <a:cs typeface="+mn-cs"/>
      </a:defRPr>
    </a:lvl5pPr>
    <a:lvl6pPr marL="8361502" algn="l" defTabSz="3344601" rtl="0" eaLnBrk="1" latinLnBrk="0" hangingPunct="1">
      <a:defRPr sz="4400" kern="1200">
        <a:solidFill>
          <a:schemeClr val="tx1"/>
        </a:solidFill>
        <a:latin typeface="+mn-lt"/>
        <a:ea typeface="+mn-ea"/>
        <a:cs typeface="+mn-cs"/>
      </a:defRPr>
    </a:lvl6pPr>
    <a:lvl7pPr marL="10033803" algn="l" defTabSz="3344601" rtl="0" eaLnBrk="1" latinLnBrk="0" hangingPunct="1">
      <a:defRPr sz="4400" kern="1200">
        <a:solidFill>
          <a:schemeClr val="tx1"/>
        </a:solidFill>
        <a:latin typeface="+mn-lt"/>
        <a:ea typeface="+mn-ea"/>
        <a:cs typeface="+mn-cs"/>
      </a:defRPr>
    </a:lvl7pPr>
    <a:lvl8pPr marL="11706103" algn="l" defTabSz="3344601" rtl="0" eaLnBrk="1" latinLnBrk="0" hangingPunct="1">
      <a:defRPr sz="4400" kern="1200">
        <a:solidFill>
          <a:schemeClr val="tx1"/>
        </a:solidFill>
        <a:latin typeface="+mn-lt"/>
        <a:ea typeface="+mn-ea"/>
        <a:cs typeface="+mn-cs"/>
      </a:defRPr>
    </a:lvl8pPr>
    <a:lvl9pPr marL="13378404" algn="l" defTabSz="3344601" rtl="0" eaLnBrk="1" latinLnBrk="0" hangingPunct="1">
      <a:defRPr sz="4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B53DE8E-7F89-4ED0-95CF-944815D7C0EF}" type="slidenum">
              <a:rPr lang="en-GB" smtClean="0"/>
              <a:t>1</a:t>
            </a:fld>
            <a:endParaRPr lang="en-GB"/>
          </a:p>
        </p:txBody>
      </p:sp>
    </p:spTree>
    <p:extLst>
      <p:ext uri="{BB962C8B-B14F-4D97-AF65-F5344CB8AC3E}">
        <p14:creationId xmlns:p14="http://schemas.microsoft.com/office/powerpoint/2010/main" val="231046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B53DE8E-7F89-4ED0-95CF-944815D7C0EF}" type="slidenum">
              <a:rPr lang="en-GB" smtClean="0"/>
              <a:t>3</a:t>
            </a:fld>
            <a:endParaRPr lang="en-GB"/>
          </a:p>
        </p:txBody>
      </p:sp>
    </p:spTree>
    <p:extLst>
      <p:ext uri="{BB962C8B-B14F-4D97-AF65-F5344CB8AC3E}">
        <p14:creationId xmlns:p14="http://schemas.microsoft.com/office/powerpoint/2010/main" val="179765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2" y="0"/>
            <a:ext cx="3082535" cy="21072475"/>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34460" tIns="167230" rIns="334460" bIns="167230" rtlCol="0" anchor="ctr"/>
          <a:lstStyle/>
          <a:p>
            <a:pPr algn="ctr"/>
            <a:endParaRPr lang="en-US">
              <a:effectLst>
                <a:innerShdw blurRad="63500" dist="50800" dir="18900000">
                  <a:prstClr val="black">
                    <a:alpha val="50000"/>
                  </a:prstClr>
                </a:innerShdw>
              </a:effectLst>
            </a:endParaRPr>
          </a:p>
        </p:txBody>
      </p:sp>
      <p:sp>
        <p:nvSpPr>
          <p:cNvPr id="2" name="Title 1"/>
          <p:cNvSpPr>
            <a:spLocks noGrp="1"/>
          </p:cNvSpPr>
          <p:nvPr>
            <p:ph type="ctrTitle"/>
          </p:nvPr>
        </p:nvSpPr>
        <p:spPr>
          <a:xfrm>
            <a:off x="4982003" y="3894582"/>
            <a:ext cx="29642397" cy="15773064"/>
          </a:xfrm>
        </p:spPr>
        <p:txBody>
          <a:bodyPr/>
          <a:lstStyle>
            <a:lvl1pPr>
              <a:defRPr sz="42100"/>
            </a:lvl1pPr>
          </a:lstStyle>
          <a:p>
            <a:r>
              <a:rPr lang="en-US" smtClean="0"/>
              <a:t>Click to edit Master title style</a:t>
            </a:r>
            <a:endParaRPr lang="en-US" dirty="0"/>
          </a:p>
        </p:txBody>
      </p:sp>
      <p:sp>
        <p:nvSpPr>
          <p:cNvPr id="3" name="Subtitle 2"/>
          <p:cNvSpPr>
            <a:spLocks noGrp="1"/>
          </p:cNvSpPr>
          <p:nvPr>
            <p:ph type="subTitle" idx="1"/>
          </p:nvPr>
        </p:nvSpPr>
        <p:spPr>
          <a:xfrm>
            <a:off x="4981998" y="619768"/>
            <a:ext cx="25355799" cy="2917727"/>
          </a:xfrm>
        </p:spPr>
        <p:txBody>
          <a:bodyPr>
            <a:normAutofit/>
          </a:bodyPr>
          <a:lstStyle>
            <a:lvl1pPr marL="0" indent="0" algn="r">
              <a:buNone/>
              <a:defRPr sz="8800">
                <a:solidFill>
                  <a:schemeClr val="tx2">
                    <a:lumMod val="60000"/>
                    <a:lumOff val="40000"/>
                  </a:schemeClr>
                </a:solidFill>
              </a:defRPr>
            </a:lvl1pPr>
            <a:lvl2pPr marL="1672300" indent="0" algn="ctr">
              <a:buNone/>
              <a:defRPr>
                <a:solidFill>
                  <a:schemeClr val="tx1">
                    <a:tint val="75000"/>
                  </a:schemeClr>
                </a:solidFill>
              </a:defRPr>
            </a:lvl2pPr>
            <a:lvl3pPr marL="3344601" indent="0" algn="ctr">
              <a:buNone/>
              <a:defRPr>
                <a:solidFill>
                  <a:schemeClr val="tx1">
                    <a:tint val="75000"/>
                  </a:schemeClr>
                </a:solidFill>
              </a:defRPr>
            </a:lvl3pPr>
            <a:lvl4pPr marL="5016901" indent="0" algn="ctr">
              <a:buNone/>
              <a:defRPr>
                <a:solidFill>
                  <a:schemeClr val="tx1">
                    <a:tint val="75000"/>
                  </a:schemeClr>
                </a:solidFill>
              </a:defRPr>
            </a:lvl4pPr>
            <a:lvl5pPr marL="6689202" indent="0" algn="ctr">
              <a:buNone/>
              <a:defRPr>
                <a:solidFill>
                  <a:schemeClr val="tx1">
                    <a:tint val="75000"/>
                  </a:schemeClr>
                </a:solidFill>
              </a:defRPr>
            </a:lvl5pPr>
            <a:lvl6pPr marL="8361502" indent="0" algn="ctr">
              <a:buNone/>
              <a:defRPr>
                <a:solidFill>
                  <a:schemeClr val="tx1">
                    <a:tint val="75000"/>
                  </a:schemeClr>
                </a:solidFill>
              </a:defRPr>
            </a:lvl6pPr>
            <a:lvl7pPr marL="10033803" indent="0" algn="ctr">
              <a:buNone/>
              <a:defRPr>
                <a:solidFill>
                  <a:schemeClr val="tx1">
                    <a:tint val="75000"/>
                  </a:schemeClr>
                </a:solidFill>
              </a:defRPr>
            </a:lvl7pPr>
            <a:lvl8pPr marL="11706103" indent="0" algn="ctr">
              <a:buNone/>
              <a:defRPr>
                <a:solidFill>
                  <a:schemeClr val="tx1">
                    <a:tint val="75000"/>
                  </a:schemeClr>
                </a:solidFill>
              </a:defRPr>
            </a:lvl8pPr>
            <a:lvl9pPr marL="1337840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FAFCB8-C040-4E39-8EB3-FF9C96F33837}" type="datetime1">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3388625" y="726430"/>
            <a:ext cx="3217007" cy="1121914"/>
          </a:xfrm>
        </p:spPr>
        <p:txBody>
          <a:bodyPr/>
          <a:lstStyle>
            <a:lvl1pPr>
              <a:defRPr sz="5100"/>
            </a:lvl1pPr>
          </a:lstStyle>
          <a:p>
            <a:fld id="{B82CCC60-E8CD-4174-8B1A-7DF615B22EEF}" type="slidenum">
              <a:rPr lang="en-US" smtClean="0"/>
              <a:pPr/>
              <a:t>‹#›</a:t>
            </a:fld>
            <a:endParaRPr lang="en-US"/>
          </a:p>
        </p:txBody>
      </p:sp>
      <p:grpSp>
        <p:nvGrpSpPr>
          <p:cNvPr id="7" name="Group 6"/>
          <p:cNvGrpSpPr/>
          <p:nvPr/>
        </p:nvGrpSpPr>
        <p:grpSpPr>
          <a:xfrm>
            <a:off x="30591231" y="643881"/>
            <a:ext cx="2692345" cy="1326785"/>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49C958-E119-4193-B621-B570562D1704}" type="datetime1">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157521" y="843878"/>
            <a:ext cx="8428196" cy="179798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72932" y="843878"/>
            <a:ext cx="24660278" cy="179798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3E589C-5FF1-4530-8BDA-E279E78B2090}" type="datetime1">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4486" y="16155564"/>
            <a:ext cx="29654765" cy="3512079"/>
          </a:xfrm>
        </p:spPr>
        <p:txBody>
          <a:bodyPr>
            <a:noAutofit/>
          </a:bodyPr>
          <a:lstStyle>
            <a:lvl1pPr algn="l">
              <a:defRPr sz="26300" baseline="0">
                <a:ln w="12700">
                  <a:solidFill>
                    <a:schemeClr val="tx2"/>
                  </a:solidFill>
                </a:ln>
              </a:defRPr>
            </a:lvl1pPr>
          </a:lstStyle>
          <a:p>
            <a:r>
              <a:rPr lang="en-US" smtClean="0"/>
              <a:t>Click to edit Master title style</a:t>
            </a:r>
            <a:endParaRPr lang="en-US" dirty="0"/>
          </a:p>
        </p:txBody>
      </p:sp>
      <p:sp>
        <p:nvSpPr>
          <p:cNvPr id="3" name="Content Placeholder 2"/>
          <p:cNvSpPr>
            <a:spLocks noGrp="1"/>
          </p:cNvSpPr>
          <p:nvPr>
            <p:ph idx="1"/>
          </p:nvPr>
        </p:nvSpPr>
        <p:spPr>
          <a:xfrm>
            <a:off x="4994487" y="2575525"/>
            <a:ext cx="30591231" cy="13580039"/>
          </a:xfrm>
        </p:spPr>
        <p:txBody>
          <a:bodyPr>
            <a:normAutofit/>
          </a:bodyPr>
          <a:lstStyle>
            <a:lvl1pPr>
              <a:defRPr sz="10200"/>
            </a:lvl1pPr>
            <a:lvl2pPr>
              <a:defRPr sz="6600">
                <a:solidFill>
                  <a:schemeClr val="tx1"/>
                </a:solidFill>
              </a:defRPr>
            </a:lvl2pPr>
            <a:lvl3pPr>
              <a:defRPr sz="6600">
                <a:solidFill>
                  <a:schemeClr val="tx1"/>
                </a:solidFill>
              </a:defRPr>
            </a:lvl3pPr>
            <a:lvl4pPr>
              <a:defRPr sz="6600">
                <a:solidFill>
                  <a:schemeClr val="tx1"/>
                </a:solidFill>
              </a:defRPr>
            </a:lvl4pPr>
            <a:lvl5pPr>
              <a:defRPr sz="6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BFF50B-228B-4EF4-9546-5A2CEBB74E7E}" type="datetime1">
              <a:rPr lang="en-US" smtClean="0"/>
              <a:t>8/25/2014</a:t>
            </a:fld>
            <a:endParaRPr lang="en-US"/>
          </a:p>
        </p:txBody>
      </p:sp>
      <p:sp>
        <p:nvSpPr>
          <p:cNvPr id="10" name="Slide Number Placeholder 9"/>
          <p:cNvSpPr>
            <a:spLocks noGrp="1"/>
          </p:cNvSpPr>
          <p:nvPr>
            <p:ph type="sldNum" sz="quarter" idx="11"/>
          </p:nvPr>
        </p:nvSpPr>
        <p:spPr/>
        <p:txBody>
          <a:bodyPr/>
          <a:lstStyle/>
          <a:p>
            <a:fld id="{B82CCC60-E8CD-4174-8B1A-7DF615B22EEF}"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94484" y="13778166"/>
            <a:ext cx="29654769" cy="2341386"/>
          </a:xfrm>
        </p:spPr>
        <p:txBody>
          <a:bodyPr bIns="0" anchor="b"/>
          <a:lstStyle>
            <a:lvl1pPr marL="0" indent="0">
              <a:buNone/>
              <a:defRPr sz="7300">
                <a:solidFill>
                  <a:schemeClr val="tx1"/>
                </a:solidFill>
              </a:defRPr>
            </a:lvl1pPr>
            <a:lvl2pPr marL="1672300" indent="0">
              <a:buNone/>
              <a:defRPr sz="6600">
                <a:solidFill>
                  <a:schemeClr val="tx1">
                    <a:tint val="75000"/>
                  </a:schemeClr>
                </a:solidFill>
              </a:defRPr>
            </a:lvl2pPr>
            <a:lvl3pPr marL="3344601" indent="0">
              <a:buNone/>
              <a:defRPr sz="5900">
                <a:solidFill>
                  <a:schemeClr val="tx1">
                    <a:tint val="75000"/>
                  </a:schemeClr>
                </a:solidFill>
              </a:defRPr>
            </a:lvl3pPr>
            <a:lvl4pPr marL="5016901" indent="0">
              <a:buNone/>
              <a:defRPr sz="5100">
                <a:solidFill>
                  <a:schemeClr val="tx1">
                    <a:tint val="75000"/>
                  </a:schemeClr>
                </a:solidFill>
              </a:defRPr>
            </a:lvl4pPr>
            <a:lvl5pPr marL="6689202" indent="0">
              <a:buNone/>
              <a:defRPr sz="5100">
                <a:solidFill>
                  <a:schemeClr val="tx1">
                    <a:tint val="75000"/>
                  </a:schemeClr>
                </a:solidFill>
              </a:defRPr>
            </a:lvl5pPr>
            <a:lvl6pPr marL="8361502" indent="0">
              <a:buNone/>
              <a:defRPr sz="5100">
                <a:solidFill>
                  <a:schemeClr val="tx1">
                    <a:tint val="75000"/>
                  </a:schemeClr>
                </a:solidFill>
              </a:defRPr>
            </a:lvl6pPr>
            <a:lvl7pPr marL="10033803" indent="0">
              <a:buNone/>
              <a:defRPr sz="5100">
                <a:solidFill>
                  <a:schemeClr val="tx1">
                    <a:tint val="75000"/>
                  </a:schemeClr>
                </a:solidFill>
              </a:defRPr>
            </a:lvl7pPr>
            <a:lvl8pPr marL="11706103" indent="0">
              <a:buNone/>
              <a:defRPr sz="5100">
                <a:solidFill>
                  <a:schemeClr val="tx1">
                    <a:tint val="75000"/>
                  </a:schemeClr>
                </a:solidFill>
              </a:defRPr>
            </a:lvl8pPr>
            <a:lvl9pPr marL="13378404" indent="0">
              <a:buNone/>
              <a:defRPr sz="5100">
                <a:solidFill>
                  <a:schemeClr val="tx1">
                    <a:tint val="75000"/>
                  </a:schemeClr>
                </a:solidFill>
              </a:defRPr>
            </a:lvl9pPr>
          </a:lstStyle>
          <a:p>
            <a:pPr lvl="0"/>
            <a:r>
              <a:rPr lang="en-US" smtClean="0"/>
              <a:t>Click to edit Master text styles</a:t>
            </a:r>
          </a:p>
        </p:txBody>
      </p:sp>
      <p:sp>
        <p:nvSpPr>
          <p:cNvPr id="13" name="Title 1"/>
          <p:cNvSpPr>
            <a:spLocks noGrp="1"/>
          </p:cNvSpPr>
          <p:nvPr>
            <p:ph type="title"/>
          </p:nvPr>
        </p:nvSpPr>
        <p:spPr>
          <a:xfrm>
            <a:off x="4994486" y="16155564"/>
            <a:ext cx="29654765" cy="3512079"/>
          </a:xfrm>
        </p:spPr>
        <p:txBody>
          <a:bodyPr>
            <a:noAutofit/>
          </a:bodyPr>
          <a:lstStyle>
            <a:lvl1pPr algn="l">
              <a:defRPr sz="26300" baseline="0">
                <a:ln w="12700">
                  <a:solidFill>
                    <a:schemeClr val="tx2"/>
                  </a:solidFill>
                </a:ln>
              </a:defRPr>
            </a:lvl1pPr>
          </a:lstStyle>
          <a:p>
            <a:r>
              <a:rPr lang="en-US" smtClean="0"/>
              <a:t>Click to edit Master title style</a:t>
            </a:r>
            <a:endParaRPr lang="en-US" dirty="0"/>
          </a:p>
        </p:txBody>
      </p:sp>
      <p:sp>
        <p:nvSpPr>
          <p:cNvPr id="19" name="Date Placeholder 18"/>
          <p:cNvSpPr>
            <a:spLocks noGrp="1"/>
          </p:cNvSpPr>
          <p:nvPr>
            <p:ph type="dt" sz="half" idx="10"/>
          </p:nvPr>
        </p:nvSpPr>
        <p:spPr/>
        <p:txBody>
          <a:bodyPr/>
          <a:lstStyle/>
          <a:p>
            <a:fld id="{3FFE56AD-DDB6-4739-94D8-8EB1FDBB9BD4}" type="datetime1">
              <a:rPr lang="en-US" smtClean="0"/>
              <a:t>8/25/2014</a:t>
            </a:fld>
            <a:endParaRPr lang="en-US"/>
          </a:p>
        </p:txBody>
      </p:sp>
      <p:sp>
        <p:nvSpPr>
          <p:cNvPr id="20" name="Slide Number Placeholder 19"/>
          <p:cNvSpPr>
            <a:spLocks noGrp="1"/>
          </p:cNvSpPr>
          <p:nvPr>
            <p:ph type="sldNum" sz="quarter" idx="11"/>
          </p:nvPr>
        </p:nvSpPr>
        <p:spPr/>
        <p:txBody>
          <a:bodyPr/>
          <a:lstStyle/>
          <a:p>
            <a:fld id="{B82CCC60-E8CD-4174-8B1A-7DF615B22EEF}" type="slidenum">
              <a:rPr lang="en-US" smtClean="0"/>
              <a:pPr/>
              <a:t>‹#›</a:t>
            </a:fld>
            <a:endParaRPr lang="en-US"/>
          </a:p>
        </p:txBody>
      </p:sp>
      <p:sp>
        <p:nvSpPr>
          <p:cNvPr id="21" name="Footer Placeholder 20"/>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664A8D8D-BA1E-4448-93DF-AFFA5AF42EE0}" type="datetime1">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
        <p:nvSpPr>
          <p:cNvPr id="9" name="Content Placeholder 8"/>
          <p:cNvSpPr>
            <a:spLocks noGrp="1"/>
          </p:cNvSpPr>
          <p:nvPr>
            <p:ph sz="quarter" idx="13"/>
          </p:nvPr>
        </p:nvSpPr>
        <p:spPr>
          <a:xfrm>
            <a:off x="4982001" y="2584890"/>
            <a:ext cx="15283129" cy="134863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20901927" y="2584890"/>
            <a:ext cx="15283129" cy="134863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94487" y="2584890"/>
            <a:ext cx="15295615" cy="1638970"/>
          </a:xfrm>
        </p:spPr>
        <p:txBody>
          <a:bodyPr anchor="t">
            <a:normAutofit/>
          </a:bodyPr>
          <a:lstStyle>
            <a:lvl1pPr marL="0" indent="0">
              <a:buNone/>
              <a:defRPr sz="6600" b="1"/>
            </a:lvl1pPr>
            <a:lvl2pPr marL="1672300" indent="0">
              <a:buNone/>
              <a:defRPr sz="7300" b="1"/>
            </a:lvl2pPr>
            <a:lvl3pPr marL="3344601" indent="0">
              <a:buNone/>
              <a:defRPr sz="6600" b="1"/>
            </a:lvl3pPr>
            <a:lvl4pPr marL="5016901" indent="0">
              <a:buNone/>
              <a:defRPr sz="5900" b="1"/>
            </a:lvl4pPr>
            <a:lvl5pPr marL="6689202" indent="0">
              <a:buNone/>
              <a:defRPr sz="5900" b="1"/>
            </a:lvl5pPr>
            <a:lvl6pPr marL="8361502" indent="0">
              <a:buNone/>
              <a:defRPr sz="5900" b="1"/>
            </a:lvl6pPr>
            <a:lvl7pPr marL="10033803" indent="0">
              <a:buNone/>
              <a:defRPr sz="5900" b="1"/>
            </a:lvl7pPr>
            <a:lvl8pPr marL="11706103" indent="0">
              <a:buNone/>
              <a:defRPr sz="5900" b="1"/>
            </a:lvl8pPr>
            <a:lvl9pPr marL="13378404" indent="0">
              <a:buNone/>
              <a:defRPr sz="5900" b="1"/>
            </a:lvl9pPr>
          </a:lstStyle>
          <a:p>
            <a:pPr lvl="0"/>
            <a:r>
              <a:rPr lang="en-US" smtClean="0"/>
              <a:t>Click to edit Master text styles</a:t>
            </a:r>
          </a:p>
        </p:txBody>
      </p:sp>
      <p:sp>
        <p:nvSpPr>
          <p:cNvPr id="5" name="Text Placeholder 4"/>
          <p:cNvSpPr>
            <a:spLocks noGrp="1"/>
          </p:cNvSpPr>
          <p:nvPr>
            <p:ph type="body" sz="quarter" idx="3"/>
          </p:nvPr>
        </p:nvSpPr>
        <p:spPr>
          <a:xfrm>
            <a:off x="20914415" y="2584890"/>
            <a:ext cx="15301625" cy="1638970"/>
          </a:xfrm>
        </p:spPr>
        <p:txBody>
          <a:bodyPr anchor="t">
            <a:normAutofit/>
          </a:bodyPr>
          <a:lstStyle>
            <a:lvl1pPr marL="0" indent="0">
              <a:buNone/>
              <a:defRPr sz="6600" b="1"/>
            </a:lvl1pPr>
            <a:lvl2pPr marL="1672300" indent="0">
              <a:buNone/>
              <a:defRPr sz="7300" b="1"/>
            </a:lvl2pPr>
            <a:lvl3pPr marL="3344601" indent="0">
              <a:buNone/>
              <a:defRPr sz="6600" b="1"/>
            </a:lvl3pPr>
            <a:lvl4pPr marL="5016901" indent="0">
              <a:buNone/>
              <a:defRPr sz="5900" b="1"/>
            </a:lvl4pPr>
            <a:lvl5pPr marL="6689202" indent="0">
              <a:buNone/>
              <a:defRPr sz="5900" b="1"/>
            </a:lvl5pPr>
            <a:lvl6pPr marL="8361502" indent="0">
              <a:buNone/>
              <a:defRPr sz="5900" b="1"/>
            </a:lvl6pPr>
            <a:lvl7pPr marL="10033803" indent="0">
              <a:buNone/>
              <a:defRPr sz="5900" b="1"/>
            </a:lvl7pPr>
            <a:lvl8pPr marL="11706103" indent="0">
              <a:buNone/>
              <a:defRPr sz="5900" b="1"/>
            </a:lvl8pPr>
            <a:lvl9pPr marL="13378404" indent="0">
              <a:buNone/>
              <a:defRPr sz="59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0FA9894-6666-4AF0-BA19-25D4E499BA8C}" type="datetime1">
              <a:rPr lang="en-US" smtClean="0"/>
              <a:t>8/25/2014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
        <p:nvSpPr>
          <p:cNvPr id="11" name="Content Placeholder 10"/>
          <p:cNvSpPr>
            <a:spLocks noGrp="1"/>
          </p:cNvSpPr>
          <p:nvPr>
            <p:ph sz="quarter" idx="13"/>
          </p:nvPr>
        </p:nvSpPr>
        <p:spPr>
          <a:xfrm>
            <a:off x="4982001" y="4242592"/>
            <a:ext cx="15283129" cy="118005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14"/>
          </p:nvPr>
        </p:nvSpPr>
        <p:spPr>
          <a:xfrm>
            <a:off x="20901927" y="4242589"/>
            <a:ext cx="15283129" cy="118005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5F38C5-20E4-457C-82B9-0392CCC66B8E}" type="datetime1">
              <a:rPr lang="en-US" smtClean="0"/>
              <a:t>8/25/2014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D44793E-489B-419C-BC3A-912657E2CBE9}" type="datetime1">
              <a:rPr lang="en-US" smtClean="0"/>
              <a:t>8/25/2014</a:t>
            </a:fld>
            <a:endParaRPr lang="en-US"/>
          </a:p>
        </p:txBody>
      </p:sp>
      <p:sp>
        <p:nvSpPr>
          <p:cNvPr id="6" name="Slide Number Placeholder 5"/>
          <p:cNvSpPr>
            <a:spLocks noGrp="1"/>
          </p:cNvSpPr>
          <p:nvPr>
            <p:ph type="sldNum" sz="quarter" idx="11"/>
          </p:nvPr>
        </p:nvSpPr>
        <p:spPr/>
        <p:txBody>
          <a:bodyPr/>
          <a:lstStyle/>
          <a:p>
            <a:fld id="{B82CCC60-E8CD-4174-8B1A-7DF615B22EEF}"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411658" y="1214592"/>
            <a:ext cx="12323638" cy="3570614"/>
          </a:xfrm>
        </p:spPr>
        <p:txBody>
          <a:bodyPr anchor="b"/>
          <a:lstStyle>
            <a:lvl1pPr algn="l">
              <a:defRPr sz="7300" b="1">
                <a:ln>
                  <a:noFill/>
                </a:ln>
                <a:solidFill>
                  <a:srgbClr val="FF7605"/>
                </a:solidFill>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23411658" y="4785208"/>
            <a:ext cx="12323638" cy="13477605"/>
          </a:xfrm>
        </p:spPr>
        <p:txBody>
          <a:bodyPr/>
          <a:lstStyle>
            <a:lvl1pPr marL="0" indent="0">
              <a:buNone/>
              <a:defRPr sz="5100">
                <a:solidFill>
                  <a:schemeClr val="tx1">
                    <a:lumMod val="50000"/>
                    <a:lumOff val="50000"/>
                  </a:schemeClr>
                </a:solidFill>
              </a:defRPr>
            </a:lvl1pPr>
            <a:lvl2pPr marL="1672300" indent="0">
              <a:buNone/>
              <a:defRPr sz="4400"/>
            </a:lvl2pPr>
            <a:lvl3pPr marL="3344601" indent="0">
              <a:buNone/>
              <a:defRPr sz="3700"/>
            </a:lvl3pPr>
            <a:lvl4pPr marL="5016901" indent="0">
              <a:buNone/>
              <a:defRPr sz="3300"/>
            </a:lvl4pPr>
            <a:lvl5pPr marL="6689202" indent="0">
              <a:buNone/>
              <a:defRPr sz="3300"/>
            </a:lvl5pPr>
            <a:lvl6pPr marL="8361502" indent="0">
              <a:buNone/>
              <a:defRPr sz="3300"/>
            </a:lvl6pPr>
            <a:lvl7pPr marL="10033803" indent="0">
              <a:buNone/>
              <a:defRPr sz="3300"/>
            </a:lvl7pPr>
            <a:lvl8pPr marL="11706103" indent="0">
              <a:buNone/>
              <a:defRPr sz="3300"/>
            </a:lvl8pPr>
            <a:lvl9pPr marL="13378404" indent="0">
              <a:buNone/>
              <a:defRPr sz="3300"/>
            </a:lvl9pPr>
          </a:lstStyle>
          <a:p>
            <a:pPr lvl="0"/>
            <a:r>
              <a:rPr lang="en-US" smtClean="0"/>
              <a:t>Click to edit Master text styles</a:t>
            </a:r>
          </a:p>
        </p:txBody>
      </p:sp>
      <p:sp>
        <p:nvSpPr>
          <p:cNvPr id="14" name="Content Placeholder 13"/>
          <p:cNvSpPr>
            <a:spLocks noGrp="1"/>
          </p:cNvSpPr>
          <p:nvPr>
            <p:ph sz="quarter" idx="13"/>
          </p:nvPr>
        </p:nvSpPr>
        <p:spPr>
          <a:xfrm>
            <a:off x="3745865" y="1170693"/>
            <a:ext cx="19665791" cy="18262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4CE99A2E-B811-437E-BDC8-1F2ECA609D66}" type="datetime1">
              <a:rPr lang="en-US" smtClean="0"/>
              <a:t>8/25/2014</a:t>
            </a:fld>
            <a:endParaRPr lang="en-US"/>
          </a:p>
        </p:txBody>
      </p:sp>
      <p:sp>
        <p:nvSpPr>
          <p:cNvPr id="10" name="Slide Number Placeholder 9"/>
          <p:cNvSpPr>
            <a:spLocks noGrp="1"/>
          </p:cNvSpPr>
          <p:nvPr>
            <p:ph type="sldNum" sz="quarter" idx="15"/>
          </p:nvPr>
        </p:nvSpPr>
        <p:spPr/>
        <p:txBody>
          <a:bodyPr/>
          <a:lstStyle/>
          <a:p>
            <a:fld id="{B82CCC60-E8CD-4174-8B1A-7DF615B22EEF}" type="slidenum">
              <a:rPr lang="en-US" smtClean="0"/>
              <a:pPr/>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94487" y="14210413"/>
            <a:ext cx="22475190" cy="1242735"/>
          </a:xfrm>
        </p:spPr>
        <p:txBody>
          <a:bodyPr bIns="0" anchor="b"/>
          <a:lstStyle>
            <a:lvl1pPr algn="l">
              <a:defRPr sz="7300" b="1">
                <a:ln w="12700">
                  <a:noFill/>
                </a:ln>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423700" y="1170693"/>
            <a:ext cx="24035967" cy="12541048"/>
          </a:xfrm>
        </p:spPr>
        <p:txBody>
          <a:bodyPr/>
          <a:lstStyle>
            <a:lvl1pPr marL="0" indent="0">
              <a:buNone/>
              <a:defRPr sz="11700"/>
            </a:lvl1pPr>
            <a:lvl2pPr marL="1672300" indent="0">
              <a:buNone/>
              <a:defRPr sz="10200"/>
            </a:lvl2pPr>
            <a:lvl3pPr marL="3344601" indent="0">
              <a:buNone/>
              <a:defRPr sz="8800"/>
            </a:lvl3pPr>
            <a:lvl4pPr marL="5016901" indent="0">
              <a:buNone/>
              <a:defRPr sz="7300"/>
            </a:lvl4pPr>
            <a:lvl5pPr marL="6689202" indent="0">
              <a:buNone/>
              <a:defRPr sz="7300"/>
            </a:lvl5pPr>
            <a:lvl6pPr marL="8361502" indent="0">
              <a:buNone/>
              <a:defRPr sz="7300"/>
            </a:lvl6pPr>
            <a:lvl7pPr marL="10033803" indent="0">
              <a:buNone/>
              <a:defRPr sz="7300"/>
            </a:lvl7pPr>
            <a:lvl8pPr marL="11706103" indent="0">
              <a:buNone/>
              <a:defRPr sz="7300"/>
            </a:lvl8pPr>
            <a:lvl9pPr marL="13378404" indent="0">
              <a:buNone/>
              <a:defRPr sz="7300"/>
            </a:lvl9pPr>
          </a:lstStyle>
          <a:p>
            <a:r>
              <a:rPr lang="en-US" smtClean="0"/>
              <a:t>Click icon to add picture</a:t>
            </a:r>
            <a:endParaRPr lang="en-US"/>
          </a:p>
        </p:txBody>
      </p:sp>
      <p:sp>
        <p:nvSpPr>
          <p:cNvPr id="4" name="Text Placeholder 3"/>
          <p:cNvSpPr>
            <a:spLocks noGrp="1"/>
          </p:cNvSpPr>
          <p:nvPr>
            <p:ph type="body" sz="half" idx="2"/>
          </p:nvPr>
        </p:nvSpPr>
        <p:spPr>
          <a:xfrm>
            <a:off x="4994487" y="15453148"/>
            <a:ext cx="16544237" cy="4214495"/>
          </a:xfrm>
        </p:spPr>
        <p:txBody>
          <a:bodyPr/>
          <a:lstStyle>
            <a:lvl1pPr marL="0" indent="0">
              <a:buNone/>
              <a:defRPr sz="5100">
                <a:solidFill>
                  <a:schemeClr val="tx1"/>
                </a:solidFill>
              </a:defRPr>
            </a:lvl1pPr>
            <a:lvl2pPr marL="1672300" indent="0">
              <a:buNone/>
              <a:defRPr sz="4400"/>
            </a:lvl2pPr>
            <a:lvl3pPr marL="3344601" indent="0">
              <a:buNone/>
              <a:defRPr sz="3700"/>
            </a:lvl3pPr>
            <a:lvl4pPr marL="5016901" indent="0">
              <a:buNone/>
              <a:defRPr sz="3300"/>
            </a:lvl4pPr>
            <a:lvl5pPr marL="6689202" indent="0">
              <a:buNone/>
              <a:defRPr sz="3300"/>
            </a:lvl5pPr>
            <a:lvl6pPr marL="8361502" indent="0">
              <a:buNone/>
              <a:defRPr sz="3300"/>
            </a:lvl6pPr>
            <a:lvl7pPr marL="10033803" indent="0">
              <a:buNone/>
              <a:defRPr sz="3300"/>
            </a:lvl7pPr>
            <a:lvl8pPr marL="11706103" indent="0">
              <a:buNone/>
              <a:defRPr sz="3300"/>
            </a:lvl8pPr>
            <a:lvl9pPr marL="13378404" indent="0">
              <a:buNone/>
              <a:defRPr sz="3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24FA9-6A5C-4745-8FF8-78E63BBB3B8C}" type="datetime1">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36466" cy="21072475"/>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34460" tIns="167230" rIns="334460" bIns="167230"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936466" cy="21072475"/>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34460" tIns="167230" rIns="334460" bIns="167230"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4994486" y="16155564"/>
            <a:ext cx="29654765" cy="3512079"/>
          </a:xfrm>
          <a:prstGeom prst="rect">
            <a:avLst/>
          </a:prstGeom>
        </p:spPr>
        <p:txBody>
          <a:bodyPr vert="horz" lIns="334460" tIns="167230" rIns="334460" bIns="167230" rtlCol="0" anchor="b">
            <a:noAutofit/>
          </a:bodyPr>
          <a:lstStyle/>
          <a:p>
            <a:endParaRPr lang="en-US" dirty="0"/>
          </a:p>
        </p:txBody>
      </p:sp>
      <p:sp>
        <p:nvSpPr>
          <p:cNvPr id="3" name="Text Placeholder 2"/>
          <p:cNvSpPr>
            <a:spLocks noGrp="1"/>
          </p:cNvSpPr>
          <p:nvPr>
            <p:ph type="body" idx="1"/>
          </p:nvPr>
        </p:nvSpPr>
        <p:spPr>
          <a:xfrm>
            <a:off x="4994487" y="2575525"/>
            <a:ext cx="30591231" cy="13580039"/>
          </a:xfrm>
          <a:prstGeom prst="rect">
            <a:avLst/>
          </a:prstGeom>
        </p:spPr>
        <p:txBody>
          <a:bodyPr vert="horz" lIns="334460" tIns="167230" rIns="334460" bIns="16723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160314" y="20135920"/>
            <a:ext cx="29342609" cy="702416"/>
          </a:xfrm>
          <a:prstGeom prst="rect">
            <a:avLst/>
          </a:prstGeom>
        </p:spPr>
        <p:txBody>
          <a:bodyPr vert="horz" lIns="334460" tIns="167230" rIns="334460" bIns="167230" rtlCol="0" anchor="ctr"/>
          <a:lstStyle>
            <a:lvl1pPr algn="l">
              <a:defRPr sz="44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35585718" y="17638444"/>
            <a:ext cx="1560777" cy="1121914"/>
          </a:xfrm>
          <a:prstGeom prst="rect">
            <a:avLst/>
          </a:prstGeom>
        </p:spPr>
        <p:txBody>
          <a:bodyPr vert="horz" lIns="334460" tIns="167230" rIns="334460" bIns="167230" rtlCol="0" anchor="ctr"/>
          <a:lstStyle>
            <a:lvl1pPr algn="l">
              <a:defRPr sz="4400" b="0">
                <a:solidFill>
                  <a:schemeClr val="tx2">
                    <a:lumMod val="60000"/>
                    <a:lumOff val="40000"/>
                  </a:schemeClr>
                </a:solidFill>
              </a:defRPr>
            </a:lvl1pPr>
          </a:lstStyle>
          <a:p>
            <a:fld id="{B82CCC60-E8CD-4174-8B1A-7DF615B22EEF}" type="slidenum">
              <a:rPr lang="en-US" smtClean="0"/>
              <a:pPr/>
              <a:t>‹#›</a:t>
            </a:fld>
            <a:endParaRPr lang="en-US"/>
          </a:p>
        </p:txBody>
      </p:sp>
      <p:sp>
        <p:nvSpPr>
          <p:cNvPr id="16" name="Freeform 5"/>
          <p:cNvSpPr>
            <a:spLocks/>
          </p:cNvSpPr>
          <p:nvPr/>
        </p:nvSpPr>
        <p:spPr bwMode="auto">
          <a:xfrm>
            <a:off x="34629746" y="17560396"/>
            <a:ext cx="994993" cy="1326785"/>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334460" tIns="167230" rIns="334460" bIns="167230" numCol="1" anchor="t" anchorCtr="0" compatLnSpc="1">
            <a:prstTxWarp prst="textNoShape">
              <a:avLst/>
            </a:prstTxWarp>
          </a:bodyPr>
          <a:lstStyle/>
          <a:p>
            <a:endParaRPr lang="en-US"/>
          </a:p>
        </p:txBody>
      </p:sp>
      <p:sp>
        <p:nvSpPr>
          <p:cNvPr id="4" name="Date Placeholder 3"/>
          <p:cNvSpPr>
            <a:spLocks noGrp="1"/>
          </p:cNvSpPr>
          <p:nvPr>
            <p:ph type="dt" sz="half" idx="2"/>
          </p:nvPr>
        </p:nvSpPr>
        <p:spPr>
          <a:xfrm rot="16200000">
            <a:off x="-3566143" y="14696747"/>
            <a:ext cx="8068776" cy="936466"/>
          </a:xfrm>
          <a:prstGeom prst="rect">
            <a:avLst/>
          </a:prstGeom>
        </p:spPr>
        <p:txBody>
          <a:bodyPr vert="horz" lIns="334460" tIns="167230" rIns="334460" bIns="167230" rtlCol="0" anchor="ctr"/>
          <a:lstStyle>
            <a:lvl1pPr algn="l">
              <a:defRPr sz="4400">
                <a:solidFill>
                  <a:srgbClr val="FFFFFF"/>
                </a:solidFill>
              </a:defRPr>
            </a:lvl1pPr>
          </a:lstStyle>
          <a:p>
            <a:fld id="{93300EFA-5E61-4EF2-BFC9-317AA7F76F20}" type="datetime1">
              <a:rPr lang="en-US" smtClean="0"/>
              <a:t>8/25/2014</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hf hdr="0" ftr="0" dt="0"/>
  <p:txStyles>
    <p:titleStyle>
      <a:lvl1pPr algn="l" defTabSz="3344601" rtl="0" eaLnBrk="1" latinLnBrk="0" hangingPunct="1">
        <a:spcBef>
          <a:spcPct val="0"/>
        </a:spcBef>
        <a:buNone/>
        <a:defRPr sz="263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1254225" indent="-1254225" algn="l" defTabSz="3344601" rtl="0" eaLnBrk="1" latinLnBrk="0" hangingPunct="1">
        <a:spcBef>
          <a:spcPct val="20000"/>
        </a:spcBef>
        <a:buFont typeface="Arial" pitchFamily="34" charset="0"/>
        <a:buChar char="»"/>
        <a:defRPr sz="10200" kern="1200">
          <a:solidFill>
            <a:schemeClr val="tx2"/>
          </a:solidFill>
          <a:latin typeface="+mn-lt"/>
          <a:ea typeface="+mn-ea"/>
          <a:cs typeface="+mn-cs"/>
        </a:defRPr>
      </a:lvl1pPr>
      <a:lvl2pPr marL="2717488" indent="-1045188" algn="l" defTabSz="3344601" rtl="0" eaLnBrk="1" latinLnBrk="0" hangingPunct="1">
        <a:spcBef>
          <a:spcPct val="20000"/>
        </a:spcBef>
        <a:buFont typeface="Arial" pitchFamily="34" charset="0"/>
        <a:buChar char="˃"/>
        <a:defRPr sz="6600" kern="1200">
          <a:solidFill>
            <a:schemeClr val="tx1"/>
          </a:solidFill>
          <a:latin typeface="+mn-lt"/>
          <a:ea typeface="+mn-ea"/>
          <a:cs typeface="+mn-cs"/>
        </a:defRPr>
      </a:lvl2pPr>
      <a:lvl3pPr marL="4180751" indent="-836150" algn="l" defTabSz="3344601" rtl="0" eaLnBrk="1" latinLnBrk="0" hangingPunct="1">
        <a:spcBef>
          <a:spcPct val="20000"/>
        </a:spcBef>
        <a:buFont typeface="Calibri" pitchFamily="34" charset="0"/>
        <a:buChar char="+"/>
        <a:defRPr sz="6600" kern="1200">
          <a:solidFill>
            <a:schemeClr val="tx1"/>
          </a:solidFill>
          <a:latin typeface="+mn-lt"/>
          <a:ea typeface="+mn-ea"/>
          <a:cs typeface="+mn-cs"/>
        </a:defRPr>
      </a:lvl3pPr>
      <a:lvl4pPr marL="5853052" indent="-836150" algn="l" defTabSz="3344601" rtl="0" eaLnBrk="1" latinLnBrk="0" hangingPunct="1">
        <a:spcBef>
          <a:spcPct val="20000"/>
        </a:spcBef>
        <a:buFont typeface="Arial" pitchFamily="34" charset="0"/>
        <a:buChar char="–"/>
        <a:defRPr sz="6600" kern="1200">
          <a:solidFill>
            <a:schemeClr val="tx1"/>
          </a:solidFill>
          <a:latin typeface="+mn-lt"/>
          <a:ea typeface="+mn-ea"/>
          <a:cs typeface="+mn-cs"/>
        </a:defRPr>
      </a:lvl4pPr>
      <a:lvl5pPr marL="7525352" indent="-836150" algn="l" defTabSz="3344601" rtl="0" eaLnBrk="1" latinLnBrk="0" hangingPunct="1">
        <a:spcBef>
          <a:spcPct val="20000"/>
        </a:spcBef>
        <a:buFont typeface="Arial" pitchFamily="34" charset="0"/>
        <a:buChar char="»"/>
        <a:defRPr sz="6600" kern="1200">
          <a:solidFill>
            <a:schemeClr val="tx1"/>
          </a:solidFill>
          <a:latin typeface="+mn-lt"/>
          <a:ea typeface="+mn-ea"/>
          <a:cs typeface="+mn-cs"/>
        </a:defRPr>
      </a:lvl5pPr>
      <a:lvl6pPr marL="9197652" indent="-836150" algn="l" defTabSz="3344601" rtl="0" eaLnBrk="1" latinLnBrk="0" hangingPunct="1">
        <a:spcBef>
          <a:spcPct val="20000"/>
        </a:spcBef>
        <a:buClr>
          <a:schemeClr val="tx1"/>
        </a:buClr>
        <a:buFont typeface="Calibri" pitchFamily="34" charset="0"/>
        <a:buChar char="&gt;"/>
        <a:defRPr sz="6600" kern="1200">
          <a:solidFill>
            <a:schemeClr val="tx1"/>
          </a:solidFill>
          <a:latin typeface="+mn-lt"/>
          <a:ea typeface="+mn-ea"/>
          <a:cs typeface="+mn-cs"/>
        </a:defRPr>
      </a:lvl6pPr>
      <a:lvl7pPr marL="10869953" indent="-836150" algn="l" defTabSz="3344601" rtl="0" eaLnBrk="1" latinLnBrk="0" hangingPunct="1">
        <a:spcBef>
          <a:spcPct val="20000"/>
        </a:spcBef>
        <a:buFont typeface="Calibri" pitchFamily="34" charset="0"/>
        <a:buChar char="+"/>
        <a:defRPr sz="6600" kern="1200">
          <a:solidFill>
            <a:schemeClr val="tx1"/>
          </a:solidFill>
          <a:latin typeface="+mn-lt"/>
          <a:ea typeface="+mn-ea"/>
          <a:cs typeface="+mn-cs"/>
        </a:defRPr>
      </a:lvl7pPr>
      <a:lvl8pPr marL="12542253" indent="-836150" algn="l" defTabSz="3344601" rtl="0" eaLnBrk="1" latinLnBrk="0" hangingPunct="1">
        <a:spcBef>
          <a:spcPct val="20000"/>
        </a:spcBef>
        <a:buClr>
          <a:schemeClr val="tx1"/>
        </a:buClr>
        <a:buFont typeface="Calibri" pitchFamily="34" charset="0"/>
        <a:buChar char="»"/>
        <a:defRPr sz="6600" kern="1200">
          <a:solidFill>
            <a:schemeClr val="tx1"/>
          </a:solidFill>
          <a:latin typeface="+mn-lt"/>
          <a:ea typeface="+mn-ea"/>
          <a:cs typeface="+mn-cs"/>
        </a:defRPr>
      </a:lvl8pPr>
      <a:lvl9pPr marL="14214554" indent="-836150" algn="l" defTabSz="3344601" rtl="0" eaLnBrk="1" latinLnBrk="0" hangingPunct="1">
        <a:spcBef>
          <a:spcPct val="20000"/>
        </a:spcBef>
        <a:buClr>
          <a:schemeClr val="tx1"/>
        </a:buClr>
        <a:buFont typeface="Calibri" pitchFamily="34" charset="0"/>
        <a:buChar char="−"/>
        <a:defRPr sz="6600" kern="1200">
          <a:solidFill>
            <a:schemeClr val="tx1"/>
          </a:solidFill>
          <a:latin typeface="+mn-lt"/>
          <a:ea typeface="+mn-ea"/>
          <a:cs typeface="+mn-cs"/>
        </a:defRPr>
      </a:lvl9pPr>
    </p:bodyStyle>
    <p:otherStyle>
      <a:defPPr>
        <a:defRPr lang="en-US"/>
      </a:defPPr>
      <a:lvl1pPr marL="0" algn="l" defTabSz="3344601" rtl="0" eaLnBrk="1" latinLnBrk="0" hangingPunct="1">
        <a:defRPr sz="6600" kern="1200">
          <a:solidFill>
            <a:schemeClr val="tx1"/>
          </a:solidFill>
          <a:latin typeface="+mn-lt"/>
          <a:ea typeface="+mn-ea"/>
          <a:cs typeface="+mn-cs"/>
        </a:defRPr>
      </a:lvl1pPr>
      <a:lvl2pPr marL="1672300" algn="l" defTabSz="3344601" rtl="0" eaLnBrk="1" latinLnBrk="0" hangingPunct="1">
        <a:defRPr sz="6600" kern="1200">
          <a:solidFill>
            <a:schemeClr val="tx1"/>
          </a:solidFill>
          <a:latin typeface="+mn-lt"/>
          <a:ea typeface="+mn-ea"/>
          <a:cs typeface="+mn-cs"/>
        </a:defRPr>
      </a:lvl2pPr>
      <a:lvl3pPr marL="3344601" algn="l" defTabSz="3344601" rtl="0" eaLnBrk="1" latinLnBrk="0" hangingPunct="1">
        <a:defRPr sz="6600" kern="1200">
          <a:solidFill>
            <a:schemeClr val="tx1"/>
          </a:solidFill>
          <a:latin typeface="+mn-lt"/>
          <a:ea typeface="+mn-ea"/>
          <a:cs typeface="+mn-cs"/>
        </a:defRPr>
      </a:lvl3pPr>
      <a:lvl4pPr marL="5016901" algn="l" defTabSz="3344601" rtl="0" eaLnBrk="1" latinLnBrk="0" hangingPunct="1">
        <a:defRPr sz="6600" kern="1200">
          <a:solidFill>
            <a:schemeClr val="tx1"/>
          </a:solidFill>
          <a:latin typeface="+mn-lt"/>
          <a:ea typeface="+mn-ea"/>
          <a:cs typeface="+mn-cs"/>
        </a:defRPr>
      </a:lvl4pPr>
      <a:lvl5pPr marL="6689202" algn="l" defTabSz="3344601" rtl="0" eaLnBrk="1" latinLnBrk="0" hangingPunct="1">
        <a:defRPr sz="6600" kern="1200">
          <a:solidFill>
            <a:schemeClr val="tx1"/>
          </a:solidFill>
          <a:latin typeface="+mn-lt"/>
          <a:ea typeface="+mn-ea"/>
          <a:cs typeface="+mn-cs"/>
        </a:defRPr>
      </a:lvl5pPr>
      <a:lvl6pPr marL="8361502" algn="l" defTabSz="3344601" rtl="0" eaLnBrk="1" latinLnBrk="0" hangingPunct="1">
        <a:defRPr sz="6600" kern="1200">
          <a:solidFill>
            <a:schemeClr val="tx1"/>
          </a:solidFill>
          <a:latin typeface="+mn-lt"/>
          <a:ea typeface="+mn-ea"/>
          <a:cs typeface="+mn-cs"/>
        </a:defRPr>
      </a:lvl6pPr>
      <a:lvl7pPr marL="10033803" algn="l" defTabSz="3344601" rtl="0" eaLnBrk="1" latinLnBrk="0" hangingPunct="1">
        <a:defRPr sz="6600" kern="1200">
          <a:solidFill>
            <a:schemeClr val="tx1"/>
          </a:solidFill>
          <a:latin typeface="+mn-lt"/>
          <a:ea typeface="+mn-ea"/>
          <a:cs typeface="+mn-cs"/>
        </a:defRPr>
      </a:lvl7pPr>
      <a:lvl8pPr marL="11706103" algn="l" defTabSz="3344601" rtl="0" eaLnBrk="1" latinLnBrk="0" hangingPunct="1">
        <a:defRPr sz="6600" kern="1200">
          <a:solidFill>
            <a:schemeClr val="tx1"/>
          </a:solidFill>
          <a:latin typeface="+mn-lt"/>
          <a:ea typeface="+mn-ea"/>
          <a:cs typeface="+mn-cs"/>
        </a:defRPr>
      </a:lvl8pPr>
      <a:lvl9pPr marL="13378404" algn="l" defTabSz="3344601" rtl="0" eaLnBrk="1" latinLnBrk="0" hangingPunct="1">
        <a:defRPr sz="6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image" Target="../media/image4.gif"/><Relationship Id="rId10" Type="http://schemas.openxmlformats.org/officeDocument/2006/relationships/image" Target="../media/image8.jpeg"/><Relationship Id="rId4" Type="http://schemas.openxmlformats.org/officeDocument/2006/relationships/image" Target="../media/image3.wmf"/><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8.png"/><Relationship Id="rId18" Type="http://schemas.microsoft.com/office/2007/relationships/hdphoto" Target="../media/hdphoto7.wdp"/><Relationship Id="rId26" Type="http://schemas.openxmlformats.org/officeDocument/2006/relationships/image" Target="../media/image25.png"/><Relationship Id="rId3" Type="http://schemas.microsoft.com/office/2007/relationships/hdphoto" Target="../media/hdphoto2.wdp"/><Relationship Id="rId21" Type="http://schemas.openxmlformats.org/officeDocument/2006/relationships/image" Target="../media/image22.png"/><Relationship Id="rId7" Type="http://schemas.openxmlformats.org/officeDocument/2006/relationships/image" Target="../media/image14.png"/><Relationship Id="rId12" Type="http://schemas.microsoft.com/office/2007/relationships/hdphoto" Target="../media/hdphoto4.wdp"/><Relationship Id="rId17" Type="http://schemas.openxmlformats.org/officeDocument/2006/relationships/image" Target="../media/image20.png"/><Relationship Id="rId25" Type="http://schemas.microsoft.com/office/2007/relationships/hdphoto" Target="../media/hdphoto10.wdp"/><Relationship Id="rId2" Type="http://schemas.openxmlformats.org/officeDocument/2006/relationships/image" Target="../media/image10.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image" Target="../media/image17.png"/><Relationship Id="rId24" Type="http://schemas.openxmlformats.org/officeDocument/2006/relationships/image" Target="../media/image24.png"/><Relationship Id="rId5" Type="http://schemas.openxmlformats.org/officeDocument/2006/relationships/image" Target="../media/image12.jpeg"/><Relationship Id="rId15" Type="http://schemas.openxmlformats.org/officeDocument/2006/relationships/image" Target="../media/image19.png"/><Relationship Id="rId23" Type="http://schemas.microsoft.com/office/2007/relationships/hdphoto" Target="../media/hdphoto9.wdp"/><Relationship Id="rId10" Type="http://schemas.microsoft.com/office/2007/relationships/hdphoto" Target="../media/hdphoto3.wdp"/><Relationship Id="rId19" Type="http://schemas.openxmlformats.org/officeDocument/2006/relationships/image" Target="../media/image21.png"/><Relationship Id="rId4" Type="http://schemas.openxmlformats.org/officeDocument/2006/relationships/image" Target="../media/image11.jpeg"/><Relationship Id="rId9" Type="http://schemas.openxmlformats.org/officeDocument/2006/relationships/image" Target="../media/image16.png"/><Relationship Id="rId14" Type="http://schemas.microsoft.com/office/2007/relationships/hdphoto" Target="../media/hdphoto5.wdp"/><Relationship Id="rId22" Type="http://schemas.openxmlformats.org/officeDocument/2006/relationships/image" Target="../media/image23.png"/><Relationship Id="rId27" Type="http://schemas.microsoft.com/office/2007/relationships/hdphoto" Target="../media/hdphoto11.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png"/><Relationship Id="rId18" Type="http://schemas.openxmlformats.org/officeDocument/2006/relationships/image" Target="../media/image33.jpeg"/><Relationship Id="rId26" Type="http://schemas.openxmlformats.org/officeDocument/2006/relationships/image" Target="../media/image41.png"/><Relationship Id="rId39" Type="http://schemas.openxmlformats.org/officeDocument/2006/relationships/image" Target="../media/image49.jpeg"/><Relationship Id="rId3" Type="http://schemas.openxmlformats.org/officeDocument/2006/relationships/slideLayout" Target="../slideLayouts/slideLayout2.xml"/><Relationship Id="rId21" Type="http://schemas.openxmlformats.org/officeDocument/2006/relationships/image" Target="../media/image36.jpeg"/><Relationship Id="rId34" Type="http://schemas.openxmlformats.org/officeDocument/2006/relationships/image" Target="../media/image44.png"/><Relationship Id="rId7" Type="http://schemas.openxmlformats.org/officeDocument/2006/relationships/image" Target="../media/image26.png"/><Relationship Id="rId12" Type="http://schemas.openxmlformats.org/officeDocument/2006/relationships/image" Target="../media/image270.png"/><Relationship Id="rId17" Type="http://schemas.openxmlformats.org/officeDocument/2006/relationships/image" Target="../media/image32.jpeg"/><Relationship Id="rId25" Type="http://schemas.openxmlformats.org/officeDocument/2006/relationships/image" Target="../media/image40.png"/><Relationship Id="rId33" Type="http://schemas.openxmlformats.org/officeDocument/2006/relationships/chart" Target="../charts/chart7.xml"/><Relationship Id="rId38" Type="http://schemas.openxmlformats.org/officeDocument/2006/relationships/image" Target="../media/image48.jpeg"/><Relationship Id="rId2" Type="http://schemas.openxmlformats.org/officeDocument/2006/relationships/video" Target="../media/media1.mp4"/><Relationship Id="rId16" Type="http://schemas.openxmlformats.org/officeDocument/2006/relationships/image" Target="../media/image31.jpeg"/><Relationship Id="rId20" Type="http://schemas.openxmlformats.org/officeDocument/2006/relationships/image" Target="../media/image35.jpeg"/><Relationship Id="rId29" Type="http://schemas.openxmlformats.org/officeDocument/2006/relationships/chart" Target="../charts/chart3.xml"/><Relationship Id="rId1" Type="http://schemas.microsoft.com/office/2007/relationships/media" Target="../media/media1.mp4"/><Relationship Id="rId6" Type="http://schemas.openxmlformats.org/officeDocument/2006/relationships/chart" Target="../charts/chart1.xml"/><Relationship Id="rId11" Type="http://schemas.openxmlformats.org/officeDocument/2006/relationships/image" Target="../media/image15.jpeg"/><Relationship Id="rId24" Type="http://schemas.openxmlformats.org/officeDocument/2006/relationships/image" Target="../media/image39.jpeg"/><Relationship Id="rId32" Type="http://schemas.openxmlformats.org/officeDocument/2006/relationships/chart" Target="../charts/chart6.xml"/><Relationship Id="rId37" Type="http://schemas.openxmlformats.org/officeDocument/2006/relationships/image" Target="../media/image47.jpeg"/><Relationship Id="rId40" Type="http://schemas.openxmlformats.org/officeDocument/2006/relationships/image" Target="../media/image50.png"/><Relationship Id="rId5" Type="http://schemas.openxmlformats.org/officeDocument/2006/relationships/chart" Target="../charts/chart1.xml"/><Relationship Id="rId15" Type="http://schemas.openxmlformats.org/officeDocument/2006/relationships/image" Target="../media/image30.jpeg"/><Relationship Id="rId23" Type="http://schemas.openxmlformats.org/officeDocument/2006/relationships/image" Target="../media/image38.jpeg"/><Relationship Id="rId28" Type="http://schemas.openxmlformats.org/officeDocument/2006/relationships/image" Target="../media/image43.jpeg"/><Relationship Id="rId36" Type="http://schemas.openxmlformats.org/officeDocument/2006/relationships/image" Target="../media/image46.jpeg"/><Relationship Id="rId10" Type="http://schemas.openxmlformats.org/officeDocument/2006/relationships/chart" Target="../charts/chart2.xml"/><Relationship Id="rId19" Type="http://schemas.openxmlformats.org/officeDocument/2006/relationships/image" Target="../media/image34.jpeg"/><Relationship Id="rId31" Type="http://schemas.openxmlformats.org/officeDocument/2006/relationships/chart" Target="../charts/chart5.xml"/><Relationship Id="rId4" Type="http://schemas.openxmlformats.org/officeDocument/2006/relationships/notesSlide" Target="../notesSlides/notesSlide2.xml"/><Relationship Id="rId9" Type="http://schemas.openxmlformats.org/officeDocument/2006/relationships/image" Target="../media/image260.pn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png"/><Relationship Id="rId30" Type="http://schemas.openxmlformats.org/officeDocument/2006/relationships/chart" Target="../charts/chart4.xml"/><Relationship Id="rId35"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069645" y="-52644"/>
            <a:ext cx="24837525" cy="6923961"/>
          </a:xfrm>
          <a:prstGeom prst="rect">
            <a:avLst/>
          </a:prstGeom>
          <a:effectLst>
            <a:outerShdw blurRad="50800" dist="25400" dir="2700000" algn="tl" rotWithShape="0">
              <a:srgbClr val="002060">
                <a:alpha val="56000"/>
              </a:srgbClr>
            </a:outerShdw>
          </a:effectLst>
        </p:spPr>
        <p:txBody>
          <a:bodyPr vert="horz" lIns="334460" tIns="167230" rIns="334460" bIns="167230" rtlCol="0" anchor="ctr">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GB" sz="8800" b="1" dirty="0">
                <a:latin typeface="Times New Roman" panose="02020603050405020304" pitchFamily="18" charset="0"/>
                <a:cs typeface="Times New Roman" panose="02020603050405020304" pitchFamily="18" charset="0"/>
              </a:rPr>
              <a:t>Green algae interacting with single-walled carbon nanotubes affect the feeding behaviour of mussels, mitigating nanotube toxicity</a:t>
            </a:r>
            <a:r>
              <a:rPr lang="en-GB" sz="8800" dirty="0">
                <a:latin typeface="Times New Roman" panose="02020603050405020304" pitchFamily="18" charset="0"/>
                <a:cs typeface="Times New Roman" panose="02020603050405020304" pitchFamily="18" charset="0"/>
              </a:rPr>
              <a:t/>
            </a:r>
            <a:br>
              <a:rPr lang="en-GB" sz="8800" dirty="0">
                <a:latin typeface="Times New Roman" panose="02020603050405020304" pitchFamily="18" charset="0"/>
                <a:cs typeface="Times New Roman" panose="02020603050405020304" pitchFamily="18" charset="0"/>
              </a:rPr>
            </a:br>
            <a:r>
              <a:rPr lang="en-GB" sz="8800" dirty="0">
                <a:latin typeface="Times New Roman" panose="02020603050405020304" pitchFamily="18" charset="0"/>
                <a:cs typeface="Times New Roman" panose="02020603050405020304" pitchFamily="18" charset="0"/>
              </a:rPr>
              <a:t/>
            </a:r>
            <a:br>
              <a:rPr lang="en-GB" sz="8800" dirty="0">
                <a:latin typeface="Times New Roman" panose="02020603050405020304" pitchFamily="18" charset="0"/>
                <a:cs typeface="Times New Roman" panose="02020603050405020304" pitchFamily="18" charset="0"/>
              </a:rPr>
            </a:br>
            <a:endParaRPr lang="en-GB" sz="8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3492692" y="4376932"/>
            <a:ext cx="20767880" cy="22905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177" descr="pc_colour.wmf"/>
          <p:cNvPicPr>
            <a:picLocks noChangeAspect="1"/>
          </p:cNvPicPr>
          <p:nvPr/>
        </p:nvPicPr>
        <p:blipFill>
          <a:blip r:embed="rId4"/>
          <a:srcRect/>
          <a:stretch>
            <a:fillRect/>
          </a:stretch>
        </p:blipFill>
        <p:spPr bwMode="auto">
          <a:xfrm>
            <a:off x="33541710" y="0"/>
            <a:ext cx="3826681" cy="3619359"/>
          </a:xfrm>
          <a:prstGeom prst="rect">
            <a:avLst/>
          </a:prstGeom>
          <a:ln>
            <a:noFill/>
          </a:ln>
          <a:effectLst/>
        </p:spPr>
      </p:pic>
      <p:pic>
        <p:nvPicPr>
          <p:cNvPr id="10" name="Picture 4" descr="http://www.best-masters.com/logo_ecole/253.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2020" y="100065"/>
            <a:ext cx="2595985" cy="3519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MBB logo HR.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315" y="4241588"/>
            <a:ext cx="2595985" cy="2629730"/>
          </a:xfrm>
          <a:prstGeom prst="rect">
            <a:avLst/>
          </a:prstGeom>
        </p:spPr>
      </p:pic>
      <p:sp>
        <p:nvSpPr>
          <p:cNvPr id="16" name="Rectangle 15"/>
          <p:cNvSpPr/>
          <p:nvPr/>
        </p:nvSpPr>
        <p:spPr>
          <a:xfrm>
            <a:off x="3153414" y="4968540"/>
            <a:ext cx="20004355" cy="2431435"/>
          </a:xfrm>
          <a:prstGeom prst="rect">
            <a:avLst/>
          </a:prstGeom>
        </p:spPr>
        <p:txBody>
          <a:bodyPr wrap="square">
            <a:spAutoFit/>
          </a:bodyPr>
          <a:lstStyle/>
          <a:p>
            <a:pPr algn="ctr"/>
            <a:r>
              <a:rPr lang="en-GB" sz="4800" b="1" dirty="0">
                <a:solidFill>
                  <a:schemeClr val="bg1"/>
                </a:solidFill>
                <a:latin typeface="Times New Roman" panose="02020603050405020304" pitchFamily="18" charset="0"/>
                <a:cs typeface="Times New Roman" panose="02020603050405020304" pitchFamily="18" charset="0"/>
              </a:rPr>
              <a:t>Al-Shaeri, M. A. M.</a:t>
            </a:r>
            <a:r>
              <a:rPr lang="en-GB" sz="4800" b="1" baseline="30000" dirty="0">
                <a:solidFill>
                  <a:schemeClr val="bg1"/>
                </a:solidFill>
                <a:latin typeface="Times New Roman" panose="02020603050405020304" pitchFamily="18" charset="0"/>
                <a:cs typeface="Times New Roman" panose="02020603050405020304" pitchFamily="18" charset="0"/>
              </a:rPr>
              <a:t>1,2</a:t>
            </a:r>
            <a:r>
              <a:rPr lang="en-GB" sz="4800" b="1" dirty="0">
                <a:solidFill>
                  <a:schemeClr val="bg1"/>
                </a:solidFill>
                <a:latin typeface="Times New Roman" panose="02020603050405020304" pitchFamily="18" charset="0"/>
                <a:cs typeface="Times New Roman" panose="02020603050405020304" pitchFamily="18" charset="0"/>
              </a:rPr>
              <a:t>. Paterson, L.</a:t>
            </a:r>
            <a:r>
              <a:rPr lang="en-GB" sz="4800" b="1" baseline="30000" dirty="0">
                <a:solidFill>
                  <a:schemeClr val="bg1"/>
                </a:solidFill>
                <a:latin typeface="Times New Roman" panose="02020603050405020304" pitchFamily="18" charset="0"/>
                <a:cs typeface="Times New Roman" panose="02020603050405020304" pitchFamily="18" charset="0"/>
              </a:rPr>
              <a:t>3</a:t>
            </a:r>
            <a:r>
              <a:rPr lang="en-GB" sz="4800" b="1" dirty="0">
                <a:solidFill>
                  <a:schemeClr val="bg1"/>
                </a:solidFill>
                <a:latin typeface="Times New Roman" panose="02020603050405020304" pitchFamily="18" charset="0"/>
                <a:cs typeface="Times New Roman" panose="02020603050405020304" pitchFamily="18" charset="0"/>
              </a:rPr>
              <a:t> </a:t>
            </a:r>
            <a:r>
              <a:rPr lang="en-GB" sz="4800" b="1" dirty="0" smtClean="0">
                <a:solidFill>
                  <a:schemeClr val="bg1"/>
                </a:solidFill>
                <a:latin typeface="Times New Roman" panose="02020603050405020304" pitchFamily="18" charset="0"/>
                <a:cs typeface="Times New Roman" panose="02020603050405020304" pitchFamily="18" charset="0"/>
              </a:rPr>
              <a:t>Stobie</a:t>
            </a:r>
            <a:r>
              <a:rPr lang="en-GB" sz="4800" b="1" dirty="0">
                <a:solidFill>
                  <a:schemeClr val="bg1"/>
                </a:solidFill>
                <a:latin typeface="Times New Roman" panose="02020603050405020304" pitchFamily="18" charset="0"/>
                <a:cs typeface="Times New Roman" panose="02020603050405020304" pitchFamily="18" charset="0"/>
              </a:rPr>
              <a:t>, </a:t>
            </a:r>
            <a:r>
              <a:rPr lang="en-GB" sz="4800" b="1" dirty="0" smtClean="0">
                <a:solidFill>
                  <a:schemeClr val="bg1"/>
                </a:solidFill>
                <a:latin typeface="Times New Roman" panose="02020603050405020304" pitchFamily="18" charset="0"/>
                <a:cs typeface="Times New Roman" panose="02020603050405020304" pitchFamily="18" charset="0"/>
              </a:rPr>
              <a:t>M</a:t>
            </a:r>
            <a:r>
              <a:rPr lang="en-GB" sz="4800" b="1" baseline="30000" dirty="0" smtClean="0">
                <a:solidFill>
                  <a:schemeClr val="bg1"/>
                </a:solidFill>
                <a:latin typeface="Times New Roman" panose="02020603050405020304" pitchFamily="18" charset="0"/>
                <a:cs typeface="Times New Roman" panose="02020603050405020304" pitchFamily="18" charset="0"/>
              </a:rPr>
              <a:t>1</a:t>
            </a:r>
            <a:r>
              <a:rPr lang="en-GB" sz="4800" b="1" dirty="0">
                <a:solidFill>
                  <a:schemeClr val="bg1"/>
                </a:solidFill>
                <a:latin typeface="Times New Roman" panose="02020603050405020304" pitchFamily="18" charset="0"/>
                <a:cs typeface="Times New Roman" panose="02020603050405020304" pitchFamily="18" charset="0"/>
              </a:rPr>
              <a:t> </a:t>
            </a:r>
            <a:r>
              <a:rPr lang="en-GB" sz="4800" b="1" dirty="0" smtClean="0">
                <a:solidFill>
                  <a:schemeClr val="bg1"/>
                </a:solidFill>
                <a:latin typeface="Times New Roman" panose="02020603050405020304" pitchFamily="18" charset="0"/>
                <a:cs typeface="Times New Roman" panose="02020603050405020304" pitchFamily="18" charset="0"/>
              </a:rPr>
              <a:t>Cyphus</a:t>
            </a:r>
            <a:r>
              <a:rPr lang="en-GB" sz="4800" b="1" dirty="0">
                <a:solidFill>
                  <a:schemeClr val="bg1"/>
                </a:solidFill>
                <a:latin typeface="Times New Roman" panose="02020603050405020304" pitchFamily="18" charset="0"/>
                <a:cs typeface="Times New Roman" panose="02020603050405020304" pitchFamily="18" charset="0"/>
              </a:rPr>
              <a:t>, P.</a:t>
            </a:r>
            <a:r>
              <a:rPr lang="en-GB" sz="4800" b="1" baseline="30000" dirty="0">
                <a:solidFill>
                  <a:schemeClr val="bg1"/>
                </a:solidFill>
                <a:latin typeface="Times New Roman" panose="02020603050405020304" pitchFamily="18" charset="0"/>
                <a:cs typeface="Times New Roman" panose="02020603050405020304" pitchFamily="18" charset="0"/>
              </a:rPr>
              <a:t>1</a:t>
            </a:r>
            <a:r>
              <a:rPr lang="en-GB" sz="4800" b="1" dirty="0">
                <a:solidFill>
                  <a:schemeClr val="bg1"/>
                </a:solidFill>
                <a:latin typeface="Times New Roman" panose="02020603050405020304" pitchFamily="18" charset="0"/>
                <a:cs typeface="Times New Roman" panose="02020603050405020304" pitchFamily="18" charset="0"/>
              </a:rPr>
              <a:t> Hartl, M. G. J.</a:t>
            </a:r>
            <a:r>
              <a:rPr lang="en-GB" sz="4800" b="1" baseline="30000" dirty="0">
                <a:solidFill>
                  <a:schemeClr val="bg1"/>
                </a:solidFill>
                <a:latin typeface="Times New Roman" panose="02020603050405020304" pitchFamily="18" charset="0"/>
                <a:cs typeface="Times New Roman" panose="02020603050405020304" pitchFamily="18" charset="0"/>
              </a:rPr>
              <a:t>1</a:t>
            </a:r>
            <a:r>
              <a:rPr lang="en-GB" sz="4800" b="1" baseline="30000" dirty="0" smtClean="0">
                <a:solidFill>
                  <a:schemeClr val="bg1"/>
                </a:solidFill>
                <a:latin typeface="Times New Roman" panose="02020603050405020304" pitchFamily="18" charset="0"/>
                <a:cs typeface="Times New Roman" panose="02020603050405020304" pitchFamily="18" charset="0"/>
              </a:rPr>
              <a:t>*</a:t>
            </a:r>
          </a:p>
          <a:p>
            <a:pPr algn="ctr"/>
            <a:r>
              <a:rPr lang="en-GB" sz="4400" b="1" dirty="0">
                <a:solidFill>
                  <a:schemeClr val="bg1"/>
                </a:solidFill>
                <a:latin typeface="Times New Roman" panose="02020603050405020304" pitchFamily="18" charset="0"/>
                <a:cs typeface="Times New Roman" panose="02020603050405020304" pitchFamily="18" charset="0"/>
              </a:rPr>
              <a:t/>
            </a:r>
            <a:br>
              <a:rPr lang="en-GB" sz="4400" b="1" dirty="0">
                <a:solidFill>
                  <a:schemeClr val="bg1"/>
                </a:solidFill>
                <a:latin typeface="Times New Roman" panose="02020603050405020304" pitchFamily="18" charset="0"/>
                <a:cs typeface="Times New Roman" panose="02020603050405020304" pitchFamily="18" charset="0"/>
              </a:rPr>
            </a:br>
            <a:r>
              <a:rPr lang="en-GB" sz="2000" b="1" baseline="30000" dirty="0">
                <a:solidFill>
                  <a:schemeClr val="bg1"/>
                </a:solidFill>
                <a:latin typeface="Times New Roman" panose="02020603050405020304" pitchFamily="18" charset="0"/>
                <a:cs typeface="Times New Roman" panose="02020603050405020304" pitchFamily="18" charset="0"/>
              </a:rPr>
              <a:t>1</a:t>
            </a:r>
            <a:r>
              <a:rPr lang="en-GB" sz="2000" b="1" dirty="0">
                <a:solidFill>
                  <a:schemeClr val="bg1"/>
                </a:solidFill>
                <a:latin typeface="Times New Roman" panose="02020603050405020304" pitchFamily="18" charset="0"/>
                <a:cs typeface="Times New Roman" panose="02020603050405020304" pitchFamily="18" charset="0"/>
              </a:rPr>
              <a:t>Heriot-Watt University, Centre for Marine Biodiversity &amp; Biotechnology, School of Life Sciences, </a:t>
            </a:r>
            <a:r>
              <a:rPr lang="en-GB" sz="2000" b="1" dirty="0" err="1">
                <a:solidFill>
                  <a:schemeClr val="bg1"/>
                </a:solidFill>
                <a:latin typeface="Times New Roman" panose="02020603050405020304" pitchFamily="18" charset="0"/>
                <a:cs typeface="Times New Roman" panose="02020603050405020304" pitchFamily="18" charset="0"/>
              </a:rPr>
              <a:t>Riccarton</a:t>
            </a:r>
            <a:r>
              <a:rPr lang="en-GB" sz="2000" b="1" dirty="0">
                <a:solidFill>
                  <a:schemeClr val="bg1"/>
                </a:solidFill>
                <a:latin typeface="Times New Roman" panose="02020603050405020304" pitchFamily="18" charset="0"/>
                <a:cs typeface="Times New Roman" panose="02020603050405020304" pitchFamily="18" charset="0"/>
              </a:rPr>
              <a:t>, Edinburgh EH14 4AS, Scotland, UK.</a:t>
            </a:r>
            <a:br>
              <a:rPr lang="en-GB" sz="2000" b="1" dirty="0">
                <a:solidFill>
                  <a:schemeClr val="bg1"/>
                </a:solidFill>
                <a:latin typeface="Times New Roman" panose="02020603050405020304" pitchFamily="18" charset="0"/>
                <a:cs typeface="Times New Roman" panose="02020603050405020304" pitchFamily="18" charset="0"/>
              </a:rPr>
            </a:br>
            <a:r>
              <a:rPr lang="en-GB" sz="2000" b="1" baseline="30000" dirty="0">
                <a:solidFill>
                  <a:schemeClr val="bg1"/>
                </a:solidFill>
                <a:latin typeface="Times New Roman" panose="02020603050405020304" pitchFamily="18" charset="0"/>
                <a:cs typeface="Times New Roman" panose="02020603050405020304" pitchFamily="18" charset="0"/>
              </a:rPr>
              <a:t>2</a:t>
            </a:r>
            <a:r>
              <a:rPr lang="en-GB" sz="2000" b="1" dirty="0">
                <a:solidFill>
                  <a:schemeClr val="bg1"/>
                </a:solidFill>
                <a:latin typeface="Times New Roman" panose="02020603050405020304" pitchFamily="18" charset="0"/>
                <a:cs typeface="Times New Roman" panose="02020603050405020304" pitchFamily="18" charset="0"/>
              </a:rPr>
              <a:t>Department of  Biological Sciences,  Faculty of  Sciences, King </a:t>
            </a:r>
            <a:r>
              <a:rPr lang="en-GB" sz="2000" b="1" dirty="0" err="1">
                <a:solidFill>
                  <a:schemeClr val="bg1"/>
                </a:solidFill>
                <a:latin typeface="Times New Roman" panose="02020603050405020304" pitchFamily="18" charset="0"/>
                <a:cs typeface="Times New Roman" panose="02020603050405020304" pitchFamily="18" charset="0"/>
              </a:rPr>
              <a:t>Abdulaziz</a:t>
            </a:r>
            <a:r>
              <a:rPr lang="en-GB" sz="2000" b="1" dirty="0">
                <a:solidFill>
                  <a:schemeClr val="bg1"/>
                </a:solidFill>
                <a:latin typeface="Times New Roman" panose="02020603050405020304" pitchFamily="18" charset="0"/>
                <a:cs typeface="Times New Roman" panose="02020603050405020304" pitchFamily="18" charset="0"/>
              </a:rPr>
              <a:t> University, Saudi Arabia.</a:t>
            </a:r>
            <a:br>
              <a:rPr lang="en-GB" sz="2000" b="1" dirty="0">
                <a:solidFill>
                  <a:schemeClr val="bg1"/>
                </a:solidFill>
                <a:latin typeface="Times New Roman" panose="02020603050405020304" pitchFamily="18" charset="0"/>
                <a:cs typeface="Times New Roman" panose="02020603050405020304" pitchFamily="18" charset="0"/>
              </a:rPr>
            </a:br>
            <a:r>
              <a:rPr lang="en-GB" sz="2000" b="1" baseline="30000" dirty="0">
                <a:solidFill>
                  <a:schemeClr val="bg1"/>
                </a:solidFill>
                <a:latin typeface="Times New Roman" panose="02020603050405020304" pitchFamily="18" charset="0"/>
                <a:cs typeface="Times New Roman" panose="02020603050405020304" pitchFamily="18" charset="0"/>
              </a:rPr>
              <a:t>3</a:t>
            </a:r>
            <a:r>
              <a:rPr lang="en-GB" sz="2000" b="1" dirty="0">
                <a:solidFill>
                  <a:schemeClr val="bg1"/>
                </a:solidFill>
                <a:latin typeface="Times New Roman" panose="02020603050405020304" pitchFamily="18" charset="0"/>
                <a:cs typeface="Times New Roman" panose="02020603050405020304" pitchFamily="18" charset="0"/>
              </a:rPr>
              <a:t>SUPA. Institute of Biological Chemistry, Biophysics and Bioengineering , School of Engineering,  Heriot-Watt University, Edinburgh, Scotland, UK</a:t>
            </a:r>
            <a:endParaRPr lang="en-GB" b="1" dirty="0">
              <a:solidFill>
                <a:schemeClr val="bg1"/>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a:blip r:embed="rId7" cstate="print"/>
          <a:srcRect/>
          <a:stretch>
            <a:fillRect/>
          </a:stretch>
        </p:blipFill>
        <p:spPr bwMode="auto">
          <a:xfrm>
            <a:off x="252019" y="17866077"/>
            <a:ext cx="2595986" cy="2595577"/>
          </a:xfrm>
          <a:prstGeom prst="rect">
            <a:avLst/>
          </a:prstGeom>
          <a:noFill/>
          <a:ln w="9525">
            <a:noFill/>
            <a:miter lim="800000"/>
            <a:headEnd/>
            <a:tailEnd/>
          </a:ln>
        </p:spPr>
      </p:pic>
      <p:sp>
        <p:nvSpPr>
          <p:cNvPr id="18" name="Rectangle 17"/>
          <p:cNvSpPr/>
          <p:nvPr/>
        </p:nvSpPr>
        <p:spPr>
          <a:xfrm>
            <a:off x="25763543" y="20303441"/>
            <a:ext cx="6824304" cy="769441"/>
          </a:xfrm>
          <a:prstGeom prst="rect">
            <a:avLst/>
          </a:prstGeom>
        </p:spPr>
        <p:txBody>
          <a:bodyPr wrap="none">
            <a:spAutoFit/>
          </a:bodyPr>
          <a:lstStyle/>
          <a:p>
            <a:r>
              <a:rPr lang="en-GB" sz="4400" dirty="0" smtClean="0">
                <a:solidFill>
                  <a:schemeClr val="bg1"/>
                </a:solidFill>
                <a:latin typeface="Times New Roman" panose="02020603050405020304" pitchFamily="18" charset="0"/>
                <a:cs typeface="Times New Roman" panose="02020603050405020304" pitchFamily="18" charset="0"/>
              </a:rPr>
              <a:t>Nano-Safety Research Group</a:t>
            </a:r>
            <a:endParaRPr lang="en-GB" sz="4400"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3955776" y="18018782"/>
            <a:ext cx="10807574" cy="1107996"/>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Dr Mark </a:t>
            </a:r>
            <a:r>
              <a:rPr lang="en-GB" b="1" dirty="0" err="1" smtClean="0">
                <a:solidFill>
                  <a:schemeClr val="bg1"/>
                </a:solidFill>
                <a:latin typeface="Times New Roman" panose="02020603050405020304" pitchFamily="18" charset="0"/>
                <a:cs typeface="Times New Roman" panose="02020603050405020304" pitchFamily="18" charset="0"/>
              </a:rPr>
              <a:t>Hartl’s</a:t>
            </a:r>
            <a:r>
              <a:rPr lang="en-GB" b="1" dirty="0" smtClean="0">
                <a:solidFill>
                  <a:schemeClr val="bg1"/>
                </a:solidFill>
                <a:latin typeface="Times New Roman" panose="02020603050405020304" pitchFamily="18" charset="0"/>
                <a:cs typeface="Times New Roman" panose="02020603050405020304" pitchFamily="18" charset="0"/>
              </a:rPr>
              <a:t> Laboratory </a:t>
            </a:r>
            <a:endParaRPr lang="en-GB" b="1" dirty="0">
              <a:solidFill>
                <a:schemeClr val="bg1"/>
              </a:solidFill>
              <a:latin typeface="Times New Roman" panose="02020603050405020304" pitchFamily="18" charset="0"/>
              <a:cs typeface="Times New Roman" panose="02020603050405020304" pitchFamily="18" charset="0"/>
            </a:endParaRPr>
          </a:p>
        </p:txBody>
      </p:sp>
      <p:pic>
        <p:nvPicPr>
          <p:cNvPr id="12" name="Picture 2" descr="C:\Users\hmha1\Desktop\MASTS logo.pn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546948" y="4968540"/>
            <a:ext cx="14048861" cy="61785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726350" y="19015512"/>
            <a:ext cx="12800525" cy="1446550"/>
          </a:xfrm>
          <a:prstGeom prst="rect">
            <a:avLst/>
          </a:prstGeom>
        </p:spPr>
        <p:txBody>
          <a:bodyPr wrap="square">
            <a:spAutoFit/>
          </a:bodyPr>
          <a:lstStyle/>
          <a:p>
            <a:pPr algn="ctr"/>
            <a:r>
              <a:rPr lang="en-US" sz="4400" dirty="0">
                <a:solidFill>
                  <a:schemeClr val="bg1"/>
                </a:solidFill>
                <a:latin typeface="Times New Roman" panose="02020603050405020304" pitchFamily="18" charset="0"/>
                <a:cs typeface="Times New Roman" panose="02020603050405020304" pitchFamily="18" charset="0"/>
              </a:rPr>
              <a:t>Centre for Marine Biodiversity and Biotechnology</a:t>
            </a:r>
          </a:p>
          <a:p>
            <a:pPr algn="ctr"/>
            <a:r>
              <a:rPr lang="en-US" sz="4400" dirty="0">
                <a:solidFill>
                  <a:schemeClr val="bg1"/>
                </a:solidFill>
                <a:latin typeface="Times New Roman" panose="02020603050405020304" pitchFamily="18" charset="0"/>
                <a:cs typeface="Times New Roman" panose="02020603050405020304" pitchFamily="18" charset="0"/>
              </a:rPr>
              <a:t>School of Life Sciences</a:t>
            </a:r>
          </a:p>
        </p:txBody>
      </p:sp>
      <p:pic>
        <p:nvPicPr>
          <p:cNvPr id="1028" name="Picture 4" descr="http://markhartl.sls.hw.ac.uk/MarineMSc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70370" y="19601651"/>
            <a:ext cx="1171340" cy="10865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upload.wikimedia.org/wikipedia/en/8/80/HWUFC.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74170" y="18863214"/>
            <a:ext cx="1913341" cy="205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80">
                                          <p:stCondLst>
                                            <p:cond delay="0"/>
                                          </p:stCondLst>
                                        </p:cTn>
                                        <p:tgtEl>
                                          <p:spTgt spid="1028"/>
                                        </p:tgtEl>
                                      </p:cBhvr>
                                    </p:animEffect>
                                    <p:anim calcmode="lin" valueType="num">
                                      <p:cBhvr>
                                        <p:cTn id="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8"/>
                                        </p:tgtEl>
                                      </p:cBhvr>
                                      <p:to x="100000" y="60000"/>
                                    </p:animScale>
                                    <p:animScale>
                                      <p:cBhvr>
                                        <p:cTn id="14" dur="166" decel="50000">
                                          <p:stCondLst>
                                            <p:cond delay="676"/>
                                          </p:stCondLst>
                                        </p:cTn>
                                        <p:tgtEl>
                                          <p:spTgt spid="1028"/>
                                        </p:tgtEl>
                                      </p:cBhvr>
                                      <p:to x="100000" y="100000"/>
                                    </p:animScale>
                                    <p:animScale>
                                      <p:cBhvr>
                                        <p:cTn id="15" dur="26">
                                          <p:stCondLst>
                                            <p:cond delay="1312"/>
                                          </p:stCondLst>
                                        </p:cTn>
                                        <p:tgtEl>
                                          <p:spTgt spid="1028"/>
                                        </p:tgtEl>
                                      </p:cBhvr>
                                      <p:to x="100000" y="80000"/>
                                    </p:animScale>
                                    <p:animScale>
                                      <p:cBhvr>
                                        <p:cTn id="16" dur="166" decel="50000">
                                          <p:stCondLst>
                                            <p:cond delay="1338"/>
                                          </p:stCondLst>
                                        </p:cTn>
                                        <p:tgtEl>
                                          <p:spTgt spid="1028"/>
                                        </p:tgtEl>
                                      </p:cBhvr>
                                      <p:to x="100000" y="100000"/>
                                    </p:animScale>
                                    <p:animScale>
                                      <p:cBhvr>
                                        <p:cTn id="17" dur="26">
                                          <p:stCondLst>
                                            <p:cond delay="1642"/>
                                          </p:stCondLst>
                                        </p:cTn>
                                        <p:tgtEl>
                                          <p:spTgt spid="1028"/>
                                        </p:tgtEl>
                                      </p:cBhvr>
                                      <p:to x="100000" y="90000"/>
                                    </p:animScale>
                                    <p:animScale>
                                      <p:cBhvr>
                                        <p:cTn id="18" dur="166" decel="50000">
                                          <p:stCondLst>
                                            <p:cond delay="1668"/>
                                          </p:stCondLst>
                                        </p:cTn>
                                        <p:tgtEl>
                                          <p:spTgt spid="1028"/>
                                        </p:tgtEl>
                                      </p:cBhvr>
                                      <p:to x="100000" y="100000"/>
                                    </p:animScale>
                                    <p:animScale>
                                      <p:cBhvr>
                                        <p:cTn id="19" dur="26">
                                          <p:stCondLst>
                                            <p:cond delay="1808"/>
                                          </p:stCondLst>
                                        </p:cTn>
                                        <p:tgtEl>
                                          <p:spTgt spid="1028"/>
                                        </p:tgtEl>
                                      </p:cBhvr>
                                      <p:to x="100000" y="95000"/>
                                    </p:animScale>
                                    <p:animScale>
                                      <p:cBhvr>
                                        <p:cTn id="20" dur="166" decel="50000">
                                          <p:stCondLst>
                                            <p:cond delay="1834"/>
                                          </p:stCondLst>
                                        </p:cTn>
                                        <p:tgtEl>
                                          <p:spTgt spid="10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36137695" y="19950561"/>
            <a:ext cx="949957" cy="1121914"/>
          </a:xfrm>
        </p:spPr>
        <p:txBody>
          <a:bodyPr/>
          <a:lstStyle/>
          <a:p>
            <a:fld id="{B82CCC60-E8CD-4174-8B1A-7DF615B22EEF}" type="slidenum">
              <a:rPr lang="en-US" smtClean="0"/>
              <a:pPr/>
              <a:t>2</a:t>
            </a:fld>
            <a:endParaRPr lang="en-US" dirty="0"/>
          </a:p>
        </p:txBody>
      </p:sp>
      <p:sp>
        <p:nvSpPr>
          <p:cNvPr id="6" name="Rectangle 5"/>
          <p:cNvSpPr/>
          <p:nvPr/>
        </p:nvSpPr>
        <p:spPr>
          <a:xfrm>
            <a:off x="1168250" y="305002"/>
            <a:ext cx="11758285" cy="96486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289" tIns="45652" rIns="91289" bIns="45652">
            <a:spAutoFit/>
          </a:bodyPr>
          <a:lstStyle/>
          <a:p>
            <a:pPr algn="ctr"/>
            <a:r>
              <a:rPr lang="en-GB" sz="3600" b="1" dirty="0">
                <a:latin typeface="Times New Roman" pitchFamily="18" charset="0"/>
                <a:cs typeface="Times New Roman" pitchFamily="18" charset="0"/>
              </a:rPr>
              <a:t> </a:t>
            </a:r>
            <a:r>
              <a:rPr lang="en-GB" sz="4500" b="1" dirty="0">
                <a:latin typeface="Times New Roman" pitchFamily="18" charset="0"/>
                <a:cs typeface="Times New Roman" pitchFamily="18" charset="0"/>
              </a:rPr>
              <a:t>Introduction </a:t>
            </a:r>
          </a:p>
          <a:p>
            <a:pPr algn="just"/>
            <a:r>
              <a:rPr lang="en-GB" sz="3600" dirty="0">
                <a:latin typeface="Times New Roman" panose="02020603050405020304" pitchFamily="18" charset="0"/>
                <a:cs typeface="Times New Roman" panose="02020603050405020304" pitchFamily="18" charset="0"/>
              </a:rPr>
              <a:t>With their high aspect ratio, strength, light weight and electrical conductivity single-walled carbon nanotubes (SWCNTs) provide properties of great interest to industry, and, consequently, are finding use in an ever increasing number of products and applications. The production, use and disposal of SWCNTs will eventually lead to their appearance in the environment </a:t>
            </a:r>
            <a:r>
              <a:rPr lang="en-US" sz="3600" dirty="0">
                <a:latin typeface="Times New Roman" pitchFamily="18" charset="0"/>
                <a:cs typeface="Times New Roman" pitchFamily="18" charset="0"/>
              </a:rPr>
              <a:t>[1]. Reported growth inhibition in </a:t>
            </a:r>
            <a:r>
              <a:rPr lang="en-GB" sz="3600" dirty="0">
                <a:latin typeface="Times New Roman" pitchFamily="18" charset="0"/>
                <a:cs typeface="Times New Roman" pitchFamily="18" charset="0"/>
              </a:rPr>
              <a:t>freshwater algae </a:t>
            </a:r>
            <a:r>
              <a:rPr lang="en-US" sz="3600" dirty="0">
                <a:latin typeface="Times New Roman" pitchFamily="18" charset="0"/>
                <a:cs typeface="Times New Roman" pitchFamily="18" charset="0"/>
              </a:rPr>
              <a:t>has been attributed to t</a:t>
            </a:r>
            <a:r>
              <a:rPr lang="en-GB" sz="3600" dirty="0">
                <a:latin typeface="Times New Roman" pitchFamily="18" charset="0"/>
                <a:cs typeface="Times New Roman" pitchFamily="18" charset="0"/>
              </a:rPr>
              <a:t>he agglomeration of CNT on the cells and the associated secondary shading effects [2]. The aims of the present study were to determine the interaction of SWCNTs with marine algae, the effects on viability, growth and chlorophyll rate, as well as whether SWCNTs were able to enter the algal cells; To assess the affect of SWCNTs in the presence and absence algae on the feeding behaviour of mussels as well as and genotoxicity; </a:t>
            </a:r>
            <a:r>
              <a:rPr lang="en-GB" sz="3600" dirty="0">
                <a:solidFill>
                  <a:srgbClr val="000000"/>
                </a:solidFill>
                <a:latin typeface="Times New Roman"/>
              </a:rPr>
              <a:t>T</a:t>
            </a:r>
            <a:r>
              <a:rPr lang="en-GB" sz="3600" dirty="0">
                <a:solidFill>
                  <a:srgbClr val="000000"/>
                </a:solidFill>
                <a:latin typeface="Times New Roman"/>
                <a:ea typeface="Times New Roman"/>
              </a:rPr>
              <a:t>o assess the transfer trophic of SWCNTs from algae to mussels.</a:t>
            </a:r>
            <a:endParaRPr lang="en-GB" sz="3600" dirty="0">
              <a:latin typeface="Times New Roman" pitchFamily="18" charset="0"/>
              <a:cs typeface="Times New Roman" pitchFamily="18" charset="0"/>
            </a:endParaRPr>
          </a:p>
        </p:txBody>
      </p:sp>
      <p:sp>
        <p:nvSpPr>
          <p:cNvPr id="7" name="Rectangle 6"/>
          <p:cNvSpPr/>
          <p:nvPr/>
        </p:nvSpPr>
        <p:spPr>
          <a:xfrm>
            <a:off x="1128494" y="11140119"/>
            <a:ext cx="11758285" cy="8863828"/>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289" tIns="45652" rIns="91289" bIns="45652">
            <a:spAutoFit/>
          </a:bodyPr>
          <a:lstStyle/>
          <a:p>
            <a:pPr algn="ctr"/>
            <a:r>
              <a:rPr lang="en-GB" sz="4500" b="1" dirty="0">
                <a:latin typeface="Times New Roman" panose="02020603050405020304" pitchFamily="18" charset="0"/>
                <a:cs typeface="Times New Roman" panose="02020603050405020304" pitchFamily="18" charset="0"/>
              </a:rPr>
              <a:t>Methods</a:t>
            </a:r>
          </a:p>
          <a:p>
            <a:pPr marL="182303" indent="-182303" algn="just">
              <a:buFont typeface="Arial" panose="020B0604020202020204" pitchFamily="34" charset="0"/>
              <a:buChar char="•"/>
            </a:pPr>
            <a:r>
              <a:rPr lang="en-US" sz="3600" i="1" dirty="0">
                <a:latin typeface="Times New Roman" pitchFamily="18" charset="0"/>
                <a:cs typeface="Times New Roman" pitchFamily="18" charset="0"/>
              </a:rPr>
              <a:t>Tetraselmis suecica </a:t>
            </a:r>
            <a:r>
              <a:rPr lang="en-US" sz="3600" dirty="0">
                <a:latin typeface="Times New Roman" pitchFamily="18" charset="0"/>
                <a:cs typeface="Times New Roman" pitchFamily="18" charset="0"/>
              </a:rPr>
              <a:t>exposed to SWCNT </a:t>
            </a:r>
            <a:r>
              <a:rPr lang="en-GB" sz="3600" dirty="0">
                <a:latin typeface="Times New Roman" pitchFamily="18" charset="0"/>
                <a:cs typeface="Times New Roman" pitchFamily="18" charset="0"/>
              </a:rPr>
              <a:t>(diameter 1.1 nm × length  0.5–100µm; Sigma–Aldrich; Fig. 1)</a:t>
            </a:r>
            <a:r>
              <a:rPr lang="en-US" sz="3600" dirty="0">
                <a:latin typeface="Times New Roman" pitchFamily="18" charset="0"/>
                <a:cs typeface="Times New Roman" pitchFamily="18" charset="0"/>
              </a:rPr>
              <a:t>.</a:t>
            </a:r>
          </a:p>
          <a:p>
            <a:pPr marL="182303" indent="-182303" algn="just">
              <a:buFont typeface="Arial" panose="020B0604020202020204" pitchFamily="34" charset="0"/>
              <a:buChar char="•"/>
            </a:pPr>
            <a:r>
              <a:rPr lang="en-US" sz="3600" dirty="0">
                <a:latin typeface="Times New Roman" pitchFamily="18" charset="0"/>
                <a:cs typeface="Times New Roman" pitchFamily="18" charset="0"/>
              </a:rPr>
              <a:t>TEM, SEM and Raman spectroscopy and DLS for SWCNT characterization.</a:t>
            </a:r>
          </a:p>
          <a:p>
            <a:pPr marL="182303" indent="-182303" algn="just">
              <a:buFont typeface="Arial" panose="020B0604020202020204" pitchFamily="34" charset="0"/>
              <a:buChar char="•"/>
            </a:pPr>
            <a:r>
              <a:rPr lang="en-GB" sz="3600" dirty="0">
                <a:latin typeface="Times New Roman" pitchFamily="18" charset="0"/>
                <a:cs typeface="Times New Roman" pitchFamily="18" charset="0"/>
              </a:rPr>
              <a:t>Raman spectroscopy, SEM and TEM were used to detect SWCNT-algal interaction.</a:t>
            </a:r>
          </a:p>
          <a:p>
            <a:pPr marL="182303" indent="-182303" algn="just">
              <a:buFont typeface="Arial" panose="020B0604020202020204" pitchFamily="34" charset="0"/>
              <a:buChar char="•"/>
            </a:pPr>
            <a:r>
              <a:rPr lang="en-GB" sz="3600" dirty="0">
                <a:latin typeface="Times New Roman" pitchFamily="18" charset="0"/>
                <a:cs typeface="Times New Roman" pitchFamily="18" charset="0"/>
              </a:rPr>
              <a:t>Flow cytometry used to monitor algal cell viability and algal cell pseudofaeces.</a:t>
            </a:r>
          </a:p>
          <a:p>
            <a:pPr marL="182303" indent="-182303" algn="just">
              <a:buFont typeface="Arial" panose="020B0604020202020204" pitchFamily="34" charset="0"/>
              <a:buChar char="•"/>
            </a:pPr>
            <a:r>
              <a:rPr lang="en-GB" sz="3600" dirty="0">
                <a:latin typeface="Times New Roman" pitchFamily="18" charset="0"/>
                <a:cs typeface="Times New Roman" pitchFamily="18" charset="0"/>
              </a:rPr>
              <a:t>Algal growth and chlorophyll rate determined using an improved </a:t>
            </a:r>
            <a:r>
              <a:rPr lang="en-GB" sz="3600" dirty="0" err="1">
                <a:latin typeface="Times New Roman" pitchFamily="18" charset="0"/>
                <a:cs typeface="Times New Roman" pitchFamily="18" charset="0"/>
              </a:rPr>
              <a:t>Neubauer</a:t>
            </a:r>
            <a:r>
              <a:rPr lang="en-GB" sz="3600" dirty="0">
                <a:latin typeface="Times New Roman" pitchFamily="18" charset="0"/>
                <a:cs typeface="Times New Roman" pitchFamily="18" charset="0"/>
              </a:rPr>
              <a:t> </a:t>
            </a:r>
            <a:r>
              <a:rPr lang="en-GB" sz="3600" dirty="0" smtClean="0">
                <a:latin typeface="Times New Roman" pitchFamily="18" charset="0"/>
                <a:cs typeface="Times New Roman" pitchFamily="18" charset="0"/>
              </a:rPr>
              <a:t> </a:t>
            </a:r>
            <a:r>
              <a:rPr lang="en-GB" sz="3600" dirty="0" err="1">
                <a:latin typeface="Times New Roman" pitchFamily="18" charset="0"/>
                <a:cs typeface="Times New Roman" pitchFamily="18" charset="0"/>
              </a:rPr>
              <a:t>haemocytometre</a:t>
            </a:r>
            <a:r>
              <a:rPr lang="en-GB" sz="3600" dirty="0">
                <a:latin typeface="Times New Roman" pitchFamily="18" charset="0"/>
                <a:cs typeface="Times New Roman" pitchFamily="18" charset="0"/>
              </a:rPr>
              <a:t> and </a:t>
            </a:r>
            <a:r>
              <a:rPr lang="en-GB" sz="3600" dirty="0" err="1">
                <a:latin typeface="Times New Roman" panose="02020603050405020304" pitchFamily="18" charset="0"/>
                <a:cs typeface="Times New Roman" panose="02020603050405020304" pitchFamily="18" charset="0"/>
              </a:rPr>
              <a:t>fluorometer</a:t>
            </a:r>
            <a:r>
              <a:rPr lang="en-GB" sz="3600" dirty="0">
                <a:latin typeface="Times New Roman" panose="02020603050405020304" pitchFamily="18" charset="0"/>
                <a:cs typeface="Times New Roman" panose="02020603050405020304" pitchFamily="18" charset="0"/>
              </a:rPr>
              <a:t>.</a:t>
            </a:r>
          </a:p>
          <a:p>
            <a:pPr marL="182303" indent="-182303" algn="just">
              <a:buFont typeface="Arial" panose="020B0604020202020204" pitchFamily="34" charset="0"/>
              <a:buChar char="•"/>
            </a:pPr>
            <a:r>
              <a:rPr lang="en-GB" sz="3600" dirty="0">
                <a:latin typeface="Times New Roman" panose="02020603050405020304" pitchFamily="18" charset="0"/>
                <a:cs typeface="Times New Roman" panose="02020603050405020304" pitchFamily="18" charset="0"/>
              </a:rPr>
              <a:t>Comet assay used to assess the genotoxicity of SWCNT on mussel in the presence algae</a:t>
            </a:r>
          </a:p>
          <a:p>
            <a:pPr marL="182303" indent="-182303" algn="just">
              <a:buFont typeface="Arial" panose="020B0604020202020204" pitchFamily="34" charset="0"/>
              <a:buChar char="•"/>
            </a:pPr>
            <a:r>
              <a:rPr lang="en-GB" sz="3600" dirty="0">
                <a:latin typeface="Times New Roman" panose="02020603050405020304" pitchFamily="18" charset="0"/>
                <a:cs typeface="Times New Roman" panose="02020603050405020304" pitchFamily="18" charset="0"/>
              </a:rPr>
              <a:t>Histological observation was used to determine the trophic transferee of SWCNT from algae to mussel.</a:t>
            </a:r>
          </a:p>
        </p:txBody>
      </p:sp>
      <p:sp>
        <p:nvSpPr>
          <p:cNvPr id="11" name="Right Arrow Callout 10"/>
          <p:cNvSpPr/>
          <p:nvPr/>
        </p:nvSpPr>
        <p:spPr>
          <a:xfrm>
            <a:off x="13231946" y="1"/>
            <a:ext cx="916230" cy="21072474"/>
          </a:xfrm>
          <a:prstGeom prst="rightArrowCallout">
            <a:avLst>
              <a:gd name="adj1" fmla="val 25000"/>
              <a:gd name="adj2" fmla="val 50000"/>
              <a:gd name="adj3" fmla="val 25000"/>
              <a:gd name="adj4" fmla="val 75000"/>
            </a:avLst>
          </a:prstGeom>
          <a:gradFill>
            <a:gsLst>
              <a:gs pos="93000">
                <a:schemeClr val="accent6">
                  <a:lumMod val="75000"/>
                </a:schemeClr>
              </a:gs>
              <a:gs pos="0">
                <a:srgbClr val="21D6E0"/>
              </a:gs>
              <a:gs pos="18000">
                <a:schemeClr val="tx2">
                  <a:lumMod val="60000"/>
                  <a:lumOff val="40000"/>
                </a:schemeClr>
              </a:gs>
              <a:gs pos="43000">
                <a:srgbClr val="157FFF"/>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t>Results</a:t>
            </a:r>
            <a:endParaRPr lang="en-GB" dirty="0"/>
          </a:p>
        </p:txBody>
      </p:sp>
      <p:sp>
        <p:nvSpPr>
          <p:cNvPr id="12" name="Rectangle 11"/>
          <p:cNvSpPr/>
          <p:nvPr/>
        </p:nvSpPr>
        <p:spPr>
          <a:xfrm>
            <a:off x="14385286" y="290812"/>
            <a:ext cx="8619779" cy="784812"/>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21" tIns="45711" rIns="91421" bIns="45711">
            <a:spAutoFit/>
          </a:bodyPr>
          <a:lstStyle/>
          <a:p>
            <a:pPr algn="ctr"/>
            <a:r>
              <a:rPr lang="en-GB" sz="4500" b="1" dirty="0" smtClean="0">
                <a:latin typeface="Times New Roman" pitchFamily="18" charset="0"/>
                <a:cs typeface="Times New Roman" pitchFamily="18" charset="0"/>
              </a:rPr>
              <a:t>1. Characterization of SWCNTs</a:t>
            </a:r>
            <a:endParaRPr lang="en-GB" sz="4500" b="1" dirty="0">
              <a:latin typeface="Times New Roman" pitchFamily="18" charset="0"/>
              <a:cs typeface="Times New Roman" pitchFamily="18" charset="0"/>
            </a:endParaRPr>
          </a:p>
        </p:txBody>
      </p:sp>
      <p:sp>
        <p:nvSpPr>
          <p:cNvPr id="13" name="Rectangle 12"/>
          <p:cNvSpPr/>
          <p:nvPr/>
        </p:nvSpPr>
        <p:spPr>
          <a:xfrm>
            <a:off x="18423915" y="1185721"/>
            <a:ext cx="1351652" cy="646331"/>
          </a:xfrm>
          <a:prstGeom prst="rect">
            <a:avLst/>
          </a:prstGeom>
        </p:spPr>
        <p:txBody>
          <a:bodyPr wrap="none">
            <a:spAutoFit/>
          </a:bodyPr>
          <a:lstStyle/>
          <a:p>
            <a:r>
              <a:rPr lang="en-GB" sz="3600" b="1" dirty="0" smtClean="0">
                <a:latin typeface="Times New Roman" pitchFamily="18" charset="0"/>
                <a:cs typeface="Times New Roman" pitchFamily="18" charset="0"/>
              </a:rPr>
              <a:t>TEM </a:t>
            </a:r>
            <a:endParaRPr lang="en-GB" sz="3600" dirty="0"/>
          </a:p>
        </p:txBody>
      </p:sp>
      <p:grpSp>
        <p:nvGrpSpPr>
          <p:cNvPr id="14" name="Group 13"/>
          <p:cNvGrpSpPr/>
          <p:nvPr/>
        </p:nvGrpSpPr>
        <p:grpSpPr>
          <a:xfrm>
            <a:off x="14388279" y="1759537"/>
            <a:ext cx="9826149" cy="3890140"/>
            <a:chOff x="3522943" y="9580143"/>
            <a:chExt cx="9168772" cy="5866981"/>
          </a:xfrm>
        </p:grpSpPr>
        <p:sp>
          <p:nvSpPr>
            <p:cNvPr id="15" name="Rectangle 14"/>
            <p:cNvSpPr/>
            <p:nvPr/>
          </p:nvSpPr>
          <p:spPr>
            <a:xfrm>
              <a:off x="3522943" y="14566802"/>
              <a:ext cx="9076843" cy="880322"/>
            </a:xfrm>
            <a:prstGeom prst="rect">
              <a:avLst/>
            </a:prstGeom>
          </p:spPr>
          <p:txBody>
            <a:bodyPr wrap="square">
              <a:spAutoFit/>
            </a:bodyPr>
            <a:lstStyle/>
            <a:p>
              <a:pPr algn="just"/>
              <a:r>
                <a:rPr lang="en-US" sz="2300" b="1" dirty="0">
                  <a:latin typeface="Times New Roman" pitchFamily="18" charset="0"/>
                  <a:cs typeface="Times New Roman" pitchFamily="18" charset="0"/>
                </a:rPr>
                <a:t>Fig 1.</a:t>
              </a:r>
              <a:r>
                <a:rPr lang="en-US" sz="2300" dirty="0">
                  <a:latin typeface="Times New Roman" pitchFamily="18" charset="0"/>
                  <a:cs typeface="Times New Roman" pitchFamily="18" charset="0"/>
                </a:rPr>
                <a:t> </a:t>
              </a:r>
              <a:r>
                <a:rPr lang="en-GB" sz="2300" dirty="0">
                  <a:latin typeface="Times New Roman" pitchFamily="18" charset="0"/>
                  <a:cs typeface="Times New Roman" pitchFamily="18" charset="0"/>
                </a:rPr>
                <a:t>TEM micrographs of SWCNT stock preparations (1 gL</a:t>
              </a:r>
              <a:r>
                <a:rPr lang="en-GB" sz="2300" baseline="30000" dirty="0">
                  <a:latin typeface="Times New Roman" pitchFamily="18" charset="0"/>
                  <a:cs typeface="Times New Roman" pitchFamily="18" charset="0"/>
                </a:rPr>
                <a:t>-1</a:t>
              </a:r>
              <a:r>
                <a:rPr lang="en-GB" sz="2300" dirty="0">
                  <a:latin typeface="Times New Roman" pitchFamily="18" charset="0"/>
                  <a:cs typeface="Times New Roman" pitchFamily="18" charset="0"/>
                </a:rPr>
                <a:t> in 0.02% SRNOM) scale bars: 1µm (left); 20nm (right).</a:t>
              </a:r>
              <a:r>
                <a:rPr lang="en-US" sz="2300" dirty="0">
                  <a:latin typeface="Times New Roman" pitchFamily="18" charset="0"/>
                  <a:cs typeface="Times New Roman" pitchFamily="18" charset="0"/>
                </a:rPr>
                <a:t> </a:t>
              </a:r>
              <a:endParaRPr lang="en-GB" sz="2300" dirty="0">
                <a:latin typeface="Times New Roman" pitchFamily="18" charset="0"/>
                <a:cs typeface="Times New Roman" pitchFamily="18" charset="0"/>
              </a:endParaRPr>
            </a:p>
          </p:txBody>
        </p:sp>
        <p:grpSp>
          <p:nvGrpSpPr>
            <p:cNvPr id="16" name="Group 15"/>
            <p:cNvGrpSpPr/>
            <p:nvPr/>
          </p:nvGrpSpPr>
          <p:grpSpPr>
            <a:xfrm>
              <a:off x="3522943" y="9580143"/>
              <a:ext cx="9168772" cy="5004898"/>
              <a:chOff x="3522943" y="9580143"/>
              <a:chExt cx="9168772" cy="5004898"/>
            </a:xfrm>
          </p:grpSpPr>
          <p:pic>
            <p:nvPicPr>
              <p:cNvPr id="17" name="Picture 16" descr="0.4SNORM-1.tif"/>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522943" y="9580144"/>
                <a:ext cx="4473037" cy="5004897"/>
              </a:xfrm>
              <a:prstGeom prst="rect">
                <a:avLst/>
              </a:prstGeom>
            </p:spPr>
          </p:pic>
          <p:pic>
            <p:nvPicPr>
              <p:cNvPr id="18" name="Picture 17" descr="0.2SNORM-4.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5591" y="9580143"/>
                <a:ext cx="4656124" cy="4986659"/>
              </a:xfrm>
              <a:prstGeom prst="rect">
                <a:avLst/>
              </a:prstGeom>
            </p:spPr>
          </p:pic>
        </p:grpSp>
      </p:grpSp>
      <p:sp>
        <p:nvSpPr>
          <p:cNvPr id="24" name="Rectangle 23"/>
          <p:cNvSpPr/>
          <p:nvPr/>
        </p:nvSpPr>
        <p:spPr>
          <a:xfrm>
            <a:off x="18497904" y="5802382"/>
            <a:ext cx="1300356" cy="646331"/>
          </a:xfrm>
          <a:prstGeom prst="rect">
            <a:avLst/>
          </a:prstGeom>
        </p:spPr>
        <p:txBody>
          <a:bodyPr wrap="none">
            <a:spAutoFit/>
          </a:bodyPr>
          <a:lstStyle/>
          <a:p>
            <a:r>
              <a:rPr lang="en-GB" sz="3600" b="1" dirty="0" smtClean="0">
                <a:latin typeface="Times New Roman" pitchFamily="18" charset="0"/>
                <a:cs typeface="Times New Roman" pitchFamily="18" charset="0"/>
              </a:rPr>
              <a:t>SEM </a:t>
            </a:r>
            <a:endParaRPr lang="en-GB" sz="3600" dirty="0"/>
          </a:p>
        </p:txBody>
      </p:sp>
      <p:sp>
        <p:nvSpPr>
          <p:cNvPr id="25" name="Rectangle 24"/>
          <p:cNvSpPr/>
          <p:nvPr/>
        </p:nvSpPr>
        <p:spPr>
          <a:xfrm>
            <a:off x="16286045" y="10841647"/>
            <a:ext cx="4501242" cy="661701"/>
          </a:xfrm>
          <a:prstGeom prst="rect">
            <a:avLst/>
          </a:prstGeom>
          <a:noFill/>
        </p:spPr>
        <p:txBody>
          <a:bodyPr wrap="square" lIns="91421" tIns="45711" rIns="91421" bIns="45711">
            <a:spAutoFit/>
          </a:bodyPr>
          <a:lstStyle/>
          <a:p>
            <a:pPr algn="ctr"/>
            <a:r>
              <a:rPr lang="en-GB" sz="3600" b="1" dirty="0">
                <a:latin typeface="Times New Roman" pitchFamily="18" charset="0"/>
                <a:cs typeface="Times New Roman" pitchFamily="18" charset="0"/>
              </a:rPr>
              <a:t>Raman spectroscopy</a:t>
            </a:r>
          </a:p>
        </p:txBody>
      </p:sp>
      <p:grpSp>
        <p:nvGrpSpPr>
          <p:cNvPr id="26" name="Group 25"/>
          <p:cNvGrpSpPr/>
          <p:nvPr/>
        </p:nvGrpSpPr>
        <p:grpSpPr>
          <a:xfrm>
            <a:off x="14385286" y="11404991"/>
            <a:ext cx="9841419" cy="4167044"/>
            <a:chOff x="3353242" y="22492245"/>
            <a:chExt cx="8780446" cy="5470842"/>
          </a:xfrm>
        </p:grpSpPr>
        <p:grpSp>
          <p:nvGrpSpPr>
            <p:cNvPr id="27" name="Group 26"/>
            <p:cNvGrpSpPr/>
            <p:nvPr/>
          </p:nvGrpSpPr>
          <p:grpSpPr>
            <a:xfrm>
              <a:off x="3353242" y="22492245"/>
              <a:ext cx="8780446" cy="4290194"/>
              <a:chOff x="88715" y="-280169"/>
              <a:chExt cx="5285290" cy="4290194"/>
            </a:xfrm>
          </p:grpSpPr>
          <p:grpSp>
            <p:nvGrpSpPr>
              <p:cNvPr id="29" name="Group 28"/>
              <p:cNvGrpSpPr/>
              <p:nvPr/>
            </p:nvGrpSpPr>
            <p:grpSpPr>
              <a:xfrm>
                <a:off x="88715" y="-280169"/>
                <a:ext cx="5285290" cy="4290194"/>
                <a:chOff x="88715" y="-280169"/>
                <a:chExt cx="5285290" cy="4290194"/>
              </a:xfrm>
            </p:grpSpPr>
            <p:grpSp>
              <p:nvGrpSpPr>
                <p:cNvPr id="31" name="Group 30"/>
                <p:cNvGrpSpPr/>
                <p:nvPr/>
              </p:nvGrpSpPr>
              <p:grpSpPr>
                <a:xfrm>
                  <a:off x="88715" y="-280169"/>
                  <a:ext cx="5285290" cy="4290194"/>
                  <a:chOff x="88715" y="-164481"/>
                  <a:chExt cx="5285290" cy="3305238"/>
                </a:xfrm>
              </p:grpSpPr>
              <p:grpSp>
                <p:nvGrpSpPr>
                  <p:cNvPr id="33" name="Group 32"/>
                  <p:cNvGrpSpPr/>
                  <p:nvPr/>
                </p:nvGrpSpPr>
                <p:grpSpPr>
                  <a:xfrm>
                    <a:off x="88715" y="-164481"/>
                    <a:ext cx="5285290" cy="3305238"/>
                    <a:chOff x="88715" y="-164481"/>
                    <a:chExt cx="5285290" cy="3305238"/>
                  </a:xfrm>
                </p:grpSpPr>
                <p:grpSp>
                  <p:nvGrpSpPr>
                    <p:cNvPr id="35" name="Group 34"/>
                    <p:cNvGrpSpPr/>
                    <p:nvPr/>
                  </p:nvGrpSpPr>
                  <p:grpSpPr>
                    <a:xfrm>
                      <a:off x="88715" y="-164481"/>
                      <a:ext cx="5285290" cy="3305238"/>
                      <a:chOff x="88715" y="-164481"/>
                      <a:chExt cx="5285290" cy="3305238"/>
                    </a:xfrm>
                  </p:grpSpPr>
                  <p:grpSp>
                    <p:nvGrpSpPr>
                      <p:cNvPr id="37" name="Group 36"/>
                      <p:cNvGrpSpPr/>
                      <p:nvPr/>
                    </p:nvGrpSpPr>
                    <p:grpSpPr>
                      <a:xfrm>
                        <a:off x="88715" y="-164481"/>
                        <a:ext cx="5285290" cy="3305238"/>
                        <a:chOff x="88715" y="-164481"/>
                        <a:chExt cx="5285290" cy="3305238"/>
                      </a:xfrm>
                    </p:grpSpPr>
                    <p:grpSp>
                      <p:nvGrpSpPr>
                        <p:cNvPr id="39" name="Group 38"/>
                        <p:cNvGrpSpPr/>
                        <p:nvPr/>
                      </p:nvGrpSpPr>
                      <p:grpSpPr>
                        <a:xfrm>
                          <a:off x="88715" y="-164481"/>
                          <a:ext cx="5285290" cy="3305238"/>
                          <a:chOff x="88715" y="-164481"/>
                          <a:chExt cx="5285290" cy="3305238"/>
                        </a:xfrm>
                      </p:grpSpPr>
                      <p:grpSp>
                        <p:nvGrpSpPr>
                          <p:cNvPr id="41" name="Group 40"/>
                          <p:cNvGrpSpPr/>
                          <p:nvPr/>
                        </p:nvGrpSpPr>
                        <p:grpSpPr>
                          <a:xfrm>
                            <a:off x="88715" y="-164481"/>
                            <a:ext cx="5285290" cy="3305238"/>
                            <a:chOff x="88715" y="-164481"/>
                            <a:chExt cx="5285290" cy="3305238"/>
                          </a:xfrm>
                        </p:grpSpPr>
                        <p:grpSp>
                          <p:nvGrpSpPr>
                            <p:cNvPr id="43" name="Group 42"/>
                            <p:cNvGrpSpPr/>
                            <p:nvPr/>
                          </p:nvGrpSpPr>
                          <p:grpSpPr>
                            <a:xfrm>
                              <a:off x="88715" y="-164481"/>
                              <a:ext cx="5285290" cy="3305238"/>
                              <a:chOff x="88715" y="-164481"/>
                              <a:chExt cx="5285290" cy="3305238"/>
                            </a:xfrm>
                          </p:grpSpPr>
                          <p:grpSp>
                            <p:nvGrpSpPr>
                              <p:cNvPr id="45" name="Group 44"/>
                              <p:cNvGrpSpPr/>
                              <p:nvPr/>
                            </p:nvGrpSpPr>
                            <p:grpSpPr>
                              <a:xfrm>
                                <a:off x="88715" y="-164481"/>
                                <a:ext cx="5285290" cy="3305238"/>
                                <a:chOff x="88715" y="-164481"/>
                                <a:chExt cx="5285290" cy="3305238"/>
                              </a:xfrm>
                            </p:grpSpPr>
                            <p:grpSp>
                              <p:nvGrpSpPr>
                                <p:cNvPr id="47" name="Group 46"/>
                                <p:cNvGrpSpPr/>
                                <p:nvPr/>
                              </p:nvGrpSpPr>
                              <p:grpSpPr>
                                <a:xfrm>
                                  <a:off x="88715" y="-164481"/>
                                  <a:ext cx="5285290" cy="3305238"/>
                                  <a:chOff x="88715" y="-222313"/>
                                  <a:chExt cx="5285290" cy="3305238"/>
                                </a:xfrm>
                              </p:grpSpPr>
                              <p:grpSp>
                                <p:nvGrpSpPr>
                                  <p:cNvPr id="49" name="Group 48"/>
                                  <p:cNvGrpSpPr/>
                                  <p:nvPr/>
                                </p:nvGrpSpPr>
                                <p:grpSpPr>
                                  <a:xfrm>
                                    <a:off x="88715" y="-222313"/>
                                    <a:ext cx="5285290" cy="3305238"/>
                                    <a:chOff x="88715" y="-222313"/>
                                    <a:chExt cx="5285290" cy="3305238"/>
                                  </a:xfrm>
                                </p:grpSpPr>
                                <p:grpSp>
                                  <p:nvGrpSpPr>
                                    <p:cNvPr id="51" name="Group 50"/>
                                    <p:cNvGrpSpPr/>
                                    <p:nvPr/>
                                  </p:nvGrpSpPr>
                                  <p:grpSpPr>
                                    <a:xfrm>
                                      <a:off x="88715" y="-222313"/>
                                      <a:ext cx="5285290" cy="3305238"/>
                                      <a:chOff x="87060" y="-222350"/>
                                      <a:chExt cx="5186689" cy="3305792"/>
                                    </a:xfrm>
                                  </p:grpSpPr>
                                  <p:pic>
                                    <p:nvPicPr>
                                      <p:cNvPr id="54" name="Picture 53" descr="E:\02.05.12\CNTstock  50x high 10%laser power.bmp"/>
                                      <p:cNvPicPr>
                                        <a:picLocks noChangeAspect="1"/>
                                      </p:cNvPicPr>
                                      <p:nvPr/>
                                    </p:nvPicPr>
                                    <p:blipFill rotWithShape="1">
                                      <a:blip r:embed="rId5">
                                        <a:extLst>
                                          <a:ext uri="{28A0092B-C50C-407E-A947-70E740481C1C}">
                                            <a14:useLocalDpi xmlns:a14="http://schemas.microsoft.com/office/drawing/2010/main"/>
                                          </a:ext>
                                        </a:extLst>
                                      </a:blip>
                                      <a:srcRect l="38422" t="26466" r="1018" b="38419"/>
                                      <a:stretch/>
                                    </p:blipFill>
                                    <p:spPr bwMode="auto">
                                      <a:xfrm>
                                        <a:off x="87060" y="-222350"/>
                                        <a:ext cx="5186689" cy="3305792"/>
                                      </a:xfrm>
                                      <a:prstGeom prst="rect">
                                        <a:avLst/>
                                      </a:prstGeom>
                                      <a:noFill/>
                                      <a:ln>
                                        <a:noFill/>
                                      </a:ln>
                                      <a:extLst>
                                        <a:ext uri="{53640926-AAD7-44D8-BBD7-CCE9431645EC}">
                                          <a14:shadowObscured xmlns:a14="http://schemas.microsoft.com/office/drawing/2010/main"/>
                                        </a:ext>
                                      </a:extLst>
                                    </p:spPr>
                                  </p:pic>
                                  <p:sp>
                                    <p:nvSpPr>
                                      <p:cNvPr id="55" name="Rectangle 54"/>
                                      <p:cNvSpPr/>
                                      <p:nvPr/>
                                    </p:nvSpPr>
                                    <p:spPr>
                                      <a:xfrm>
                                        <a:off x="87060" y="0"/>
                                        <a:ext cx="5186689" cy="3083442"/>
                                      </a:xfrm>
                                      <a:prstGeom prst="rect">
                                        <a:avLst/>
                                      </a:prstGeom>
                                      <a:noFill/>
                                      <a:ln w="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52" name="Rectangle 51"/>
                                    <p:cNvSpPr/>
                                    <p:nvPr/>
                                  </p:nvSpPr>
                                  <p:spPr>
                                    <a:xfrm>
                                      <a:off x="4380931" y="1770941"/>
                                      <a:ext cx="762910" cy="33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a:solidFill>
                                            <a:srgbClr val="000000"/>
                                          </a:solidFill>
                                          <a:effectLst/>
                                          <a:latin typeface="Times New Roman"/>
                                          <a:ea typeface="Calibri"/>
                                          <a:cs typeface="Arial"/>
                                        </a:rPr>
                                        <a:t>Gˊ-band</a:t>
                                      </a:r>
                                      <a:endParaRPr lang="en-GB" sz="1100">
                                        <a:effectLst/>
                                        <a:ea typeface="Calibri"/>
                                        <a:cs typeface="Arial"/>
                                      </a:endParaRPr>
                                    </a:p>
                                  </p:txBody>
                                </p:sp>
                                <p:sp>
                                  <p:nvSpPr>
                                    <p:cNvPr id="53" name="Rectangle 52"/>
                                    <p:cNvSpPr/>
                                    <p:nvPr/>
                                  </p:nvSpPr>
                                  <p:spPr>
                                    <a:xfrm>
                                      <a:off x="2468880" y="-61942"/>
                                      <a:ext cx="685800" cy="33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dirty="0">
                                          <a:solidFill>
                                            <a:srgbClr val="000000"/>
                                          </a:solidFill>
                                          <a:effectLst/>
                                          <a:latin typeface="Times New Roman"/>
                                          <a:ea typeface="Calibri"/>
                                          <a:cs typeface="Arial"/>
                                        </a:rPr>
                                        <a:t>G-band</a:t>
                                      </a:r>
                                      <a:endParaRPr lang="en-GB" sz="1100" dirty="0">
                                        <a:effectLst/>
                                        <a:ea typeface="Calibri"/>
                                        <a:cs typeface="Arial"/>
                                      </a:endParaRPr>
                                    </a:p>
                                  </p:txBody>
                                </p:sp>
                              </p:grpSp>
                              <p:cxnSp>
                                <p:nvCxnSpPr>
                                  <p:cNvPr id="50" name="Straight Arrow Connector 49"/>
                                  <p:cNvCxnSpPr/>
                                  <p:nvPr/>
                                </p:nvCxnSpPr>
                                <p:spPr>
                                  <a:xfrm flipH="1">
                                    <a:off x="4455994" y="1999366"/>
                                    <a:ext cx="230648" cy="174211"/>
                                  </a:xfrm>
                                  <a:prstGeom prst="straightConnector1">
                                    <a:avLst/>
                                  </a:prstGeom>
                                  <a:ln w="22225">
                                    <a:tailEnd type="arrow"/>
                                  </a:ln>
                                </p:spPr>
                                <p:style>
                                  <a:lnRef idx="2">
                                    <a:schemeClr val="dk1"/>
                                  </a:lnRef>
                                  <a:fillRef idx="0">
                                    <a:schemeClr val="dk1"/>
                                  </a:fillRef>
                                  <a:effectRef idx="1">
                                    <a:schemeClr val="dk1"/>
                                  </a:effectRef>
                                  <a:fontRef idx="minor">
                                    <a:schemeClr val="tx1"/>
                                  </a:fontRef>
                                </p:style>
                              </p:cxnSp>
                            </p:grpSp>
                            <p:cxnSp>
                              <p:nvCxnSpPr>
                                <p:cNvPr id="48" name="Straight Arrow Connector 47"/>
                                <p:cNvCxnSpPr/>
                                <p:nvPr/>
                              </p:nvCxnSpPr>
                              <p:spPr>
                                <a:xfrm>
                                  <a:off x="2866030" y="825690"/>
                                  <a:ext cx="114300" cy="342900"/>
                                </a:xfrm>
                                <a:prstGeom prst="straightConnector1">
                                  <a:avLst/>
                                </a:prstGeom>
                                <a:ln w="12700">
                                  <a:tailEnd type="arrow"/>
                                </a:ln>
                              </p:spPr>
                              <p:style>
                                <a:lnRef idx="1">
                                  <a:schemeClr val="accent4"/>
                                </a:lnRef>
                                <a:fillRef idx="0">
                                  <a:schemeClr val="accent4"/>
                                </a:fillRef>
                                <a:effectRef idx="0">
                                  <a:schemeClr val="accent4"/>
                                </a:effectRef>
                                <a:fontRef idx="minor">
                                  <a:schemeClr val="tx1"/>
                                </a:fontRef>
                              </p:style>
                            </p:cxnSp>
                          </p:grpSp>
                          <p:sp>
                            <p:nvSpPr>
                              <p:cNvPr id="46" name="Rectangle 45"/>
                              <p:cNvSpPr/>
                              <p:nvPr/>
                            </p:nvSpPr>
                            <p:spPr>
                              <a:xfrm>
                                <a:off x="2853804" y="1137380"/>
                                <a:ext cx="382137" cy="34417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a:solidFill>
                                      <a:srgbClr val="8064A2"/>
                                    </a:solidFill>
                                    <a:effectLst/>
                                    <a:latin typeface="Times New Roman"/>
                                    <a:ea typeface="Calibri"/>
                                    <a:cs typeface="Arial"/>
                                  </a:rPr>
                                  <a:t>G</a:t>
                                </a:r>
                                <a:r>
                                  <a:rPr lang="en-GB" sz="1100" b="1" baseline="30000">
                                    <a:solidFill>
                                      <a:srgbClr val="8064A2"/>
                                    </a:solidFill>
                                    <a:effectLst/>
                                    <a:latin typeface="Times New Roman"/>
                                    <a:ea typeface="Calibri"/>
                                    <a:cs typeface="Arial"/>
                                  </a:rPr>
                                  <a:t>+</a:t>
                                </a:r>
                                <a:endParaRPr lang="en-GB" sz="1100">
                                  <a:effectLst/>
                                  <a:latin typeface="Calibri"/>
                                  <a:ea typeface="Calibri"/>
                                  <a:cs typeface="Arial"/>
                                </a:endParaRPr>
                              </a:p>
                            </p:txBody>
                          </p:sp>
                        </p:grpSp>
                        <p:cxnSp>
                          <p:nvCxnSpPr>
                            <p:cNvPr id="44" name="Straight Arrow Connector 43"/>
                            <p:cNvCxnSpPr/>
                            <p:nvPr/>
                          </p:nvCxnSpPr>
                          <p:spPr>
                            <a:xfrm flipH="1" flipV="1">
                              <a:off x="2668137" y="1937924"/>
                              <a:ext cx="40187" cy="256532"/>
                            </a:xfrm>
                            <a:prstGeom prst="straightConnector1">
                              <a:avLst/>
                            </a:prstGeom>
                            <a:ln w="12700">
                              <a:tailEnd type="arrow"/>
                            </a:ln>
                          </p:spPr>
                          <p:style>
                            <a:lnRef idx="1">
                              <a:schemeClr val="accent6"/>
                            </a:lnRef>
                            <a:fillRef idx="0">
                              <a:schemeClr val="accent6"/>
                            </a:fillRef>
                            <a:effectRef idx="0">
                              <a:schemeClr val="accent6"/>
                            </a:effectRef>
                            <a:fontRef idx="minor">
                              <a:schemeClr val="tx1"/>
                            </a:fontRef>
                          </p:style>
                        </p:cxnSp>
                      </p:grpSp>
                      <p:sp>
                        <p:nvSpPr>
                          <p:cNvPr id="42" name="Rectangle 41"/>
                          <p:cNvSpPr/>
                          <p:nvPr/>
                        </p:nvSpPr>
                        <p:spPr>
                          <a:xfrm>
                            <a:off x="2463423" y="1757316"/>
                            <a:ext cx="406220" cy="34353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a:solidFill>
                                  <a:srgbClr val="F79646"/>
                                </a:solidFill>
                                <a:effectLst/>
                                <a:latin typeface="Times New Roman"/>
                                <a:ea typeface="Calibri"/>
                                <a:cs typeface="Arial"/>
                              </a:rPr>
                              <a:t>G</a:t>
                            </a:r>
                            <a:r>
                              <a:rPr lang="en-GB" sz="1100" b="1" baseline="30000">
                                <a:solidFill>
                                  <a:srgbClr val="F79646"/>
                                </a:solidFill>
                                <a:effectLst/>
                                <a:latin typeface="Times New Roman"/>
                                <a:ea typeface="Calibri"/>
                                <a:cs typeface="Arial"/>
                              </a:rPr>
                              <a:t>-</a:t>
                            </a:r>
                            <a:endParaRPr lang="en-GB" sz="1100">
                              <a:effectLst/>
                              <a:latin typeface="Calibri"/>
                              <a:ea typeface="Calibri"/>
                              <a:cs typeface="Arial"/>
                            </a:endParaRPr>
                          </a:p>
                        </p:txBody>
                      </p:sp>
                    </p:grpSp>
                    <p:sp>
                      <p:nvSpPr>
                        <p:cNvPr id="40" name="Rectangle 39"/>
                        <p:cNvSpPr/>
                        <p:nvPr/>
                      </p:nvSpPr>
                      <p:spPr>
                        <a:xfrm>
                          <a:off x="1982356" y="1692269"/>
                          <a:ext cx="685781" cy="33845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a:solidFill>
                                <a:srgbClr val="000000"/>
                              </a:solidFill>
                              <a:effectLst/>
                              <a:latin typeface="Times New Roman"/>
                              <a:ea typeface="Calibri"/>
                              <a:cs typeface="Arial"/>
                            </a:rPr>
                            <a:t>D-band</a:t>
                          </a:r>
                          <a:endParaRPr lang="en-GB" sz="1100">
                            <a:effectLst/>
                            <a:latin typeface="Calibri"/>
                            <a:ea typeface="Calibri"/>
                            <a:cs typeface="Arial"/>
                          </a:endParaRPr>
                        </a:p>
                      </p:txBody>
                    </p:sp>
                  </p:grpSp>
                  <p:cxnSp>
                    <p:nvCxnSpPr>
                      <p:cNvPr id="38" name="Straight Arrow Connector 37"/>
                      <p:cNvCxnSpPr/>
                      <p:nvPr/>
                    </p:nvCxnSpPr>
                    <p:spPr>
                      <a:xfrm>
                        <a:off x="2388358" y="1910687"/>
                        <a:ext cx="1" cy="230505"/>
                      </a:xfrm>
                      <a:prstGeom prst="straightConnector1">
                        <a:avLst/>
                      </a:prstGeom>
                      <a:noFill/>
                      <a:ln w="22225"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sp>
                  <p:nvSpPr>
                    <p:cNvPr id="36" name="Rectangle 35"/>
                    <p:cNvSpPr/>
                    <p:nvPr/>
                  </p:nvSpPr>
                  <p:spPr>
                    <a:xfrm>
                      <a:off x="696035" y="1401836"/>
                      <a:ext cx="777240" cy="23876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a:solidFill>
                            <a:srgbClr val="000000"/>
                          </a:solidFill>
                          <a:effectLst/>
                          <a:latin typeface="Times New Roman"/>
                          <a:ea typeface="Calibri"/>
                          <a:cs typeface="Arial"/>
                        </a:rPr>
                        <a:t>RBM</a:t>
                      </a:r>
                      <a:endParaRPr lang="en-GB" sz="1100">
                        <a:effectLst/>
                        <a:latin typeface="Calibri"/>
                        <a:ea typeface="Calibri"/>
                        <a:cs typeface="Arial"/>
                      </a:endParaRPr>
                    </a:p>
                  </p:txBody>
                </p:sp>
              </p:grpSp>
              <p:cxnSp>
                <p:nvCxnSpPr>
                  <p:cNvPr id="34" name="Straight Arrow Connector 33"/>
                  <p:cNvCxnSpPr/>
                  <p:nvPr/>
                </p:nvCxnSpPr>
                <p:spPr>
                  <a:xfrm flipH="1">
                    <a:off x="846161" y="1596788"/>
                    <a:ext cx="230505" cy="230505"/>
                  </a:xfrm>
                  <a:prstGeom prst="straightConnector1">
                    <a:avLst/>
                  </a:prstGeom>
                  <a:noFill/>
                  <a:ln w="22225"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sp>
              <p:nvSpPr>
                <p:cNvPr id="32" name="Rectangle 31"/>
                <p:cNvSpPr/>
                <p:nvPr/>
              </p:nvSpPr>
              <p:spPr>
                <a:xfrm>
                  <a:off x="3705225" y="154305"/>
                  <a:ext cx="1066800" cy="44005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b="1">
                      <a:solidFill>
                        <a:srgbClr val="000000"/>
                      </a:solidFill>
                      <a:effectLst/>
                      <a:latin typeface="Times New Roman"/>
                      <a:ea typeface="Calibri"/>
                      <a:cs typeface="Arial"/>
                    </a:rPr>
                    <a:t>SWCNTs</a:t>
                  </a:r>
                  <a:endParaRPr lang="en-GB" sz="1100">
                    <a:effectLst/>
                    <a:latin typeface="Calibri"/>
                    <a:ea typeface="Calibri"/>
                    <a:cs typeface="Arial"/>
                  </a:endParaRPr>
                </a:p>
              </p:txBody>
            </p:sp>
          </p:grpSp>
          <p:pic>
            <p:nvPicPr>
              <p:cNvPr id="30" name="Picture 29" descr="http://www.omicsonline.org/2157-7439/images/2157-7439-3-e121-g001.gif"/>
              <p:cNvPicPr>
                <a:picLocks noChangeAspect="1"/>
              </p:cNvPicPr>
              <p:nvPr/>
            </p:nvPicPr>
            <p:blipFill rotWithShape="1">
              <a:blip r:embed="rId6">
                <a:extLst>
                  <a:ext uri="{28A0092B-C50C-407E-A947-70E740481C1C}">
                    <a14:useLocalDpi xmlns:a14="http://schemas.microsoft.com/office/drawing/2010/main"/>
                  </a:ext>
                </a:extLst>
              </a:blip>
              <a:srcRect r="54600"/>
              <a:stretch/>
            </p:blipFill>
            <p:spPr bwMode="auto">
              <a:xfrm>
                <a:off x="3910296" y="601013"/>
                <a:ext cx="941269" cy="1709496"/>
              </a:xfrm>
              <a:prstGeom prst="rect">
                <a:avLst/>
              </a:prstGeom>
              <a:noFill/>
              <a:ln>
                <a:noFill/>
              </a:ln>
              <a:extLst>
                <a:ext uri="{53640926-AAD7-44D8-BBD7-CCE9431645EC}">
                  <a14:shadowObscured xmlns:a14="http://schemas.microsoft.com/office/drawing/2010/main"/>
                </a:ext>
              </a:extLst>
            </p:spPr>
          </p:pic>
        </p:grpSp>
        <p:sp>
          <p:nvSpPr>
            <p:cNvPr id="28" name="Rectangle 27"/>
            <p:cNvSpPr/>
            <p:nvPr/>
          </p:nvSpPr>
          <p:spPr>
            <a:xfrm>
              <a:off x="3353242" y="26808925"/>
              <a:ext cx="8780445" cy="1154162"/>
            </a:xfrm>
            <a:prstGeom prst="rect">
              <a:avLst/>
            </a:prstGeom>
          </p:spPr>
          <p:txBody>
            <a:bodyPr wrap="square">
              <a:spAutoFit/>
            </a:bodyPr>
            <a:lstStyle/>
            <a:p>
              <a:pPr algn="just"/>
              <a:r>
                <a:rPr lang="en-GB" sz="2300" b="1" dirty="0" smtClean="0">
                  <a:latin typeface="Times New Roman" panose="02020603050405020304" pitchFamily="18" charset="0"/>
                  <a:cs typeface="Times New Roman" panose="02020603050405020304" pitchFamily="18" charset="0"/>
                </a:rPr>
                <a:t>Fig 3. </a:t>
              </a:r>
              <a:r>
                <a:rPr lang="en-GB" sz="2300" dirty="0" smtClean="0">
                  <a:latin typeface="Times New Roman" panose="02020603050405020304" pitchFamily="18" charset="0"/>
                  <a:cs typeface="Times New Roman" panose="02020603050405020304" pitchFamily="18" charset="0"/>
                </a:rPr>
                <a:t>Spectrum </a:t>
              </a:r>
              <a:r>
                <a:rPr lang="en-GB" sz="2300" dirty="0">
                  <a:latin typeface="Times New Roman" panose="02020603050405020304" pitchFamily="18" charset="0"/>
                  <a:cs typeface="Times New Roman" panose="02020603050405020304" pitchFamily="18" charset="0"/>
                </a:rPr>
                <a:t>from SWCNTs stock clearly shows the characteristic peaks of SWCNTs: radial breathing mode (RBM) at 268 cm</a:t>
              </a:r>
              <a:r>
                <a:rPr lang="en-GB" sz="2300" baseline="30000" dirty="0">
                  <a:latin typeface="Times New Roman" panose="02020603050405020304" pitchFamily="18" charset="0"/>
                  <a:cs typeface="Times New Roman" panose="02020603050405020304" pitchFamily="18" charset="0"/>
                </a:rPr>
                <a:t>-1</a:t>
              </a:r>
              <a:r>
                <a:rPr lang="en-GB" sz="2300" dirty="0">
                  <a:latin typeface="Times New Roman" panose="02020603050405020304" pitchFamily="18" charset="0"/>
                  <a:cs typeface="Times New Roman" panose="02020603050405020304" pitchFamily="18" charset="0"/>
                </a:rPr>
                <a:t>, D band at 1290 cm</a:t>
              </a:r>
              <a:r>
                <a:rPr lang="en-GB" sz="2300" baseline="30000" dirty="0">
                  <a:latin typeface="Times New Roman" panose="02020603050405020304" pitchFamily="18" charset="0"/>
                  <a:cs typeface="Times New Roman" panose="02020603050405020304" pitchFamily="18" charset="0"/>
                </a:rPr>
                <a:t>-1</a:t>
              </a:r>
              <a:r>
                <a:rPr lang="en-GB" sz="2300" dirty="0">
                  <a:latin typeface="Times New Roman" panose="02020603050405020304" pitchFamily="18" charset="0"/>
                  <a:cs typeface="Times New Roman" panose="02020603050405020304" pitchFamily="18" charset="0"/>
                </a:rPr>
                <a:t>, G band at 1590 cm</a:t>
              </a:r>
              <a:r>
                <a:rPr lang="en-GB" sz="2300" baseline="30000" dirty="0">
                  <a:latin typeface="Times New Roman" panose="02020603050405020304" pitchFamily="18" charset="0"/>
                  <a:cs typeface="Times New Roman" panose="02020603050405020304" pitchFamily="18" charset="0"/>
                </a:rPr>
                <a:t>-1</a:t>
              </a:r>
              <a:r>
                <a:rPr lang="en-GB" sz="2300" dirty="0">
                  <a:latin typeface="Times New Roman" panose="02020603050405020304" pitchFamily="18" charset="0"/>
                  <a:cs typeface="Times New Roman" panose="02020603050405020304" pitchFamily="18" charset="0"/>
                </a:rPr>
                <a:t>, and Gˊ band at 2585 cm</a:t>
              </a:r>
              <a:r>
                <a:rPr lang="en-GB" sz="2300" baseline="30000" dirty="0">
                  <a:latin typeface="Times New Roman" panose="02020603050405020304" pitchFamily="18" charset="0"/>
                  <a:cs typeface="Times New Roman" panose="02020603050405020304" pitchFamily="18" charset="0"/>
                </a:rPr>
                <a:t>-1</a:t>
              </a:r>
              <a:r>
                <a:rPr lang="en-GB" sz="2300" dirty="0">
                  <a:latin typeface="Times New Roman" panose="02020603050405020304" pitchFamily="18" charset="0"/>
                  <a:cs typeface="Times New Roman" panose="02020603050405020304" pitchFamily="18" charset="0"/>
                </a:rPr>
                <a:t>.</a:t>
              </a:r>
            </a:p>
          </p:txBody>
        </p:sp>
      </p:grpSp>
      <p:graphicFrame>
        <p:nvGraphicFramePr>
          <p:cNvPr id="56" name="Table 55"/>
          <p:cNvGraphicFramePr>
            <a:graphicFrameLocks noGrp="1"/>
          </p:cNvGraphicFramePr>
          <p:nvPr>
            <p:extLst>
              <p:ext uri="{D42A27DB-BD31-4B8C-83A1-F6EECF244321}">
                <p14:modId xmlns:p14="http://schemas.microsoft.com/office/powerpoint/2010/main" val="2267888637"/>
              </p:ext>
            </p:extLst>
          </p:nvPr>
        </p:nvGraphicFramePr>
        <p:xfrm>
          <a:off x="14461624" y="17355828"/>
          <a:ext cx="9752803" cy="2915111"/>
        </p:xfrm>
        <a:graphic>
          <a:graphicData uri="http://schemas.openxmlformats.org/drawingml/2006/table">
            <a:tbl>
              <a:tblPr firstRow="1" firstCol="1" bandRow="1">
                <a:tableStyleId>{073A0DAA-6AF3-43AB-8588-CEC1D06C72B9}</a:tableStyleId>
              </a:tblPr>
              <a:tblGrid>
                <a:gridCol w="2088348"/>
                <a:gridCol w="1920646"/>
                <a:gridCol w="2088348"/>
                <a:gridCol w="1445868"/>
                <a:gridCol w="2209593"/>
              </a:tblGrid>
              <a:tr h="1070436">
                <a:tc>
                  <a:txBody>
                    <a:bodyPr/>
                    <a:lstStyle/>
                    <a:p>
                      <a:pPr algn="ctr">
                        <a:lnSpc>
                          <a:spcPct val="150000"/>
                        </a:lnSpc>
                        <a:spcBef>
                          <a:spcPts val="1200"/>
                        </a:spcBef>
                        <a:spcAft>
                          <a:spcPts val="0"/>
                        </a:spcAft>
                      </a:pPr>
                      <a:r>
                        <a:rPr lang="en-GB" sz="1800" dirty="0">
                          <a:effectLst/>
                        </a:rPr>
                        <a:t>SWCNT (µgL</a:t>
                      </a:r>
                      <a:r>
                        <a:rPr lang="en-GB" sz="1800" baseline="30000" dirty="0">
                          <a:effectLst/>
                        </a:rPr>
                        <a:t>-1)</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Aft>
                          <a:spcPts val="0"/>
                        </a:spcAft>
                      </a:pPr>
                      <a:r>
                        <a:rPr lang="en-GB" sz="1800" dirty="0">
                          <a:effectLst/>
                        </a:rPr>
                        <a:t>Zeta potential</a:t>
                      </a:r>
                      <a:r>
                        <a:rPr lang="en-GB" sz="1800" baseline="30000" dirty="0">
                          <a:effectLst/>
                        </a:rPr>
                        <a:t> </a:t>
                      </a:r>
                      <a:endParaRPr lang="en-GB" sz="1800" dirty="0">
                        <a:effectLst/>
                      </a:endParaRPr>
                    </a:p>
                    <a:p>
                      <a:pPr algn="ctr">
                        <a:lnSpc>
                          <a:spcPct val="150000"/>
                        </a:lnSpc>
                        <a:spcAft>
                          <a:spcPts val="0"/>
                        </a:spcAft>
                      </a:pPr>
                      <a:r>
                        <a:rPr lang="en-GB" sz="1800" dirty="0">
                          <a:effectLst/>
                        </a:rPr>
                        <a:t>(water)</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Aft>
                          <a:spcPts val="0"/>
                        </a:spcAft>
                      </a:pPr>
                      <a:r>
                        <a:rPr lang="en-GB" sz="1800" dirty="0">
                          <a:effectLst/>
                        </a:rPr>
                        <a:t>Zeta </a:t>
                      </a:r>
                      <a:r>
                        <a:rPr lang="en-GB" sz="1800" dirty="0" err="1">
                          <a:effectLst/>
                        </a:rPr>
                        <a:t>potential</a:t>
                      </a:r>
                      <a:r>
                        <a:rPr lang="en-GB" sz="1800" baseline="30000" dirty="0" err="1">
                          <a:effectLst/>
                        </a:rPr>
                        <a:t>a</a:t>
                      </a:r>
                      <a:endParaRPr lang="en-GB" sz="1800" dirty="0">
                        <a:effectLst/>
                      </a:endParaRPr>
                    </a:p>
                    <a:p>
                      <a:pPr algn="ctr">
                        <a:lnSpc>
                          <a:spcPct val="150000"/>
                        </a:lnSpc>
                        <a:spcAft>
                          <a:spcPts val="0"/>
                        </a:spcAft>
                      </a:pPr>
                      <a:r>
                        <a:rPr lang="en-GB" sz="1800" dirty="0">
                          <a:effectLst/>
                        </a:rPr>
                        <a:t>(seawater)</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a:effectLst/>
                        </a:rPr>
                        <a:t>DLS (nm)</a:t>
                      </a:r>
                      <a:endParaRPr lang="en-GB" sz="1800">
                        <a:solidFill>
                          <a:schemeClr val="tx1"/>
                        </a:solidFill>
                        <a:effectLst/>
                        <a:latin typeface="Calibri"/>
                        <a:ea typeface="Calibri"/>
                        <a:cs typeface="Arial"/>
                      </a:endParaRPr>
                    </a:p>
                  </a:txBody>
                  <a:tcPr marL="68580" marR="68580" marT="0" marB="0"/>
                </a:tc>
                <a:tc>
                  <a:txBody>
                    <a:bodyPr/>
                    <a:lstStyle/>
                    <a:p>
                      <a:pPr algn="ctr">
                        <a:lnSpc>
                          <a:spcPct val="150000"/>
                        </a:lnSpc>
                        <a:spcAft>
                          <a:spcPts val="0"/>
                        </a:spcAft>
                      </a:pPr>
                      <a:r>
                        <a:rPr lang="en-GB" sz="1800" dirty="0">
                          <a:effectLst/>
                        </a:rPr>
                        <a:t>Zeta potential</a:t>
                      </a:r>
                    </a:p>
                    <a:p>
                      <a:pPr algn="ctr">
                        <a:lnSpc>
                          <a:spcPct val="150000"/>
                        </a:lnSpc>
                        <a:spcAft>
                          <a:spcPts val="0"/>
                        </a:spcAft>
                      </a:pPr>
                      <a:r>
                        <a:rPr lang="en-GB" sz="1800" dirty="0">
                          <a:effectLst/>
                        </a:rPr>
                        <a:t>(%0.02 SRNOM)</a:t>
                      </a:r>
                      <a:endParaRPr lang="en-GB" sz="1800" dirty="0">
                        <a:solidFill>
                          <a:schemeClr val="tx1"/>
                        </a:solidFill>
                        <a:effectLst/>
                        <a:latin typeface="Calibri"/>
                        <a:ea typeface="Calibri"/>
                        <a:cs typeface="Arial"/>
                      </a:endParaRPr>
                    </a:p>
                  </a:txBody>
                  <a:tcPr marL="68580" marR="68580" marT="0" marB="0"/>
                </a:tc>
              </a:tr>
              <a:tr h="356813">
                <a:tc>
                  <a:txBody>
                    <a:bodyPr/>
                    <a:lstStyle/>
                    <a:p>
                      <a:pPr algn="ctr">
                        <a:lnSpc>
                          <a:spcPct val="150000"/>
                        </a:lnSpc>
                        <a:spcBef>
                          <a:spcPts val="1200"/>
                        </a:spcBef>
                        <a:spcAft>
                          <a:spcPts val="0"/>
                        </a:spcAft>
                      </a:pPr>
                      <a:r>
                        <a:rPr lang="en-GB" sz="1800">
                          <a:effectLst/>
                        </a:rPr>
                        <a:t>5</a:t>
                      </a:r>
                      <a:endParaRPr lang="en-GB" sz="180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–2.95</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–8.84</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475</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a:effectLst/>
                        </a:rPr>
                        <a:t>-12.24</a:t>
                      </a:r>
                      <a:endParaRPr lang="en-GB" sz="1800">
                        <a:solidFill>
                          <a:schemeClr val="tx1"/>
                        </a:solidFill>
                        <a:effectLst/>
                        <a:latin typeface="Calibri"/>
                        <a:ea typeface="Calibri"/>
                        <a:cs typeface="Arial"/>
                      </a:endParaRPr>
                    </a:p>
                  </a:txBody>
                  <a:tcPr marL="68580" marR="68580" marT="0" marB="0"/>
                </a:tc>
              </a:tr>
              <a:tr h="356813">
                <a:tc>
                  <a:txBody>
                    <a:bodyPr/>
                    <a:lstStyle/>
                    <a:p>
                      <a:pPr algn="ctr">
                        <a:lnSpc>
                          <a:spcPct val="150000"/>
                        </a:lnSpc>
                        <a:spcBef>
                          <a:spcPts val="1200"/>
                        </a:spcBef>
                        <a:spcAft>
                          <a:spcPts val="0"/>
                        </a:spcAft>
                      </a:pPr>
                      <a:r>
                        <a:rPr lang="en-GB" sz="1800">
                          <a:effectLst/>
                        </a:rPr>
                        <a:t>10</a:t>
                      </a:r>
                      <a:endParaRPr lang="en-GB" sz="180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–4.49</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–10.83</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1384</a:t>
                      </a:r>
                      <a:endParaRPr lang="en-GB" sz="1800" dirty="0">
                        <a:solidFill>
                          <a:schemeClr val="tx1"/>
                        </a:solidFill>
                        <a:effectLst/>
                        <a:latin typeface="Calibri"/>
                        <a:ea typeface="Calibri"/>
                        <a:cs typeface="Arial"/>
                      </a:endParaRPr>
                    </a:p>
                  </a:txBody>
                  <a:tcPr marL="68580" marR="68580" marT="0" marB="0"/>
                </a:tc>
                <a:tc>
                  <a:txBody>
                    <a:bodyPr/>
                    <a:lstStyle/>
                    <a:p>
                      <a:pPr>
                        <a:lnSpc>
                          <a:spcPct val="115000"/>
                        </a:lnSpc>
                        <a:spcAft>
                          <a:spcPts val="1000"/>
                        </a:spcAft>
                      </a:pPr>
                      <a:r>
                        <a:rPr lang="en-GB" sz="1800" dirty="0">
                          <a:effectLst/>
                        </a:rPr>
                        <a:t> </a:t>
                      </a:r>
                      <a:endParaRPr lang="en-GB" sz="1800" dirty="0">
                        <a:solidFill>
                          <a:schemeClr val="tx1"/>
                        </a:solidFill>
                        <a:effectLst/>
                        <a:latin typeface="Calibri"/>
                        <a:ea typeface="Calibri"/>
                        <a:cs typeface="Arial"/>
                      </a:endParaRPr>
                    </a:p>
                  </a:txBody>
                  <a:tcPr marL="0" marR="0" marT="0" marB="0" anchor="ctr"/>
                </a:tc>
              </a:tr>
              <a:tr h="356813">
                <a:tc>
                  <a:txBody>
                    <a:bodyPr/>
                    <a:lstStyle/>
                    <a:p>
                      <a:pPr algn="ctr">
                        <a:lnSpc>
                          <a:spcPct val="150000"/>
                        </a:lnSpc>
                        <a:spcBef>
                          <a:spcPts val="1200"/>
                        </a:spcBef>
                        <a:spcAft>
                          <a:spcPts val="0"/>
                        </a:spcAft>
                      </a:pPr>
                      <a:r>
                        <a:rPr lang="en-GB" sz="1800">
                          <a:effectLst/>
                        </a:rPr>
                        <a:t>50</a:t>
                      </a:r>
                      <a:endParaRPr lang="en-GB" sz="180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–7.75</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–10.13</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1740</a:t>
                      </a:r>
                      <a:endParaRPr lang="en-GB" sz="1800" dirty="0">
                        <a:solidFill>
                          <a:schemeClr val="tx1"/>
                        </a:solidFill>
                        <a:effectLst/>
                        <a:latin typeface="Calibri"/>
                        <a:ea typeface="Calibri"/>
                        <a:cs typeface="Arial"/>
                      </a:endParaRPr>
                    </a:p>
                  </a:txBody>
                  <a:tcPr marL="68580" marR="68580" marT="0" marB="0"/>
                </a:tc>
                <a:tc>
                  <a:txBody>
                    <a:bodyPr/>
                    <a:lstStyle/>
                    <a:p>
                      <a:pPr>
                        <a:lnSpc>
                          <a:spcPct val="115000"/>
                        </a:lnSpc>
                        <a:spcAft>
                          <a:spcPts val="1000"/>
                        </a:spcAft>
                      </a:pPr>
                      <a:r>
                        <a:rPr lang="en-GB" sz="1800" dirty="0">
                          <a:effectLst/>
                        </a:rPr>
                        <a:t> </a:t>
                      </a:r>
                      <a:endParaRPr lang="en-GB" sz="1800" dirty="0">
                        <a:solidFill>
                          <a:schemeClr val="tx1"/>
                        </a:solidFill>
                        <a:effectLst/>
                        <a:latin typeface="Calibri"/>
                        <a:ea typeface="Calibri"/>
                        <a:cs typeface="Arial"/>
                      </a:endParaRPr>
                    </a:p>
                  </a:txBody>
                  <a:tcPr marL="0" marR="0" marT="0" marB="0" anchor="ctr"/>
                </a:tc>
              </a:tr>
              <a:tr h="356813">
                <a:tc>
                  <a:txBody>
                    <a:bodyPr/>
                    <a:lstStyle/>
                    <a:p>
                      <a:pPr algn="ctr">
                        <a:lnSpc>
                          <a:spcPct val="150000"/>
                        </a:lnSpc>
                        <a:spcBef>
                          <a:spcPts val="1200"/>
                        </a:spcBef>
                        <a:spcAft>
                          <a:spcPts val="0"/>
                        </a:spcAft>
                      </a:pPr>
                      <a:r>
                        <a:rPr lang="en-GB" sz="1800">
                          <a:effectLst/>
                        </a:rPr>
                        <a:t>100</a:t>
                      </a:r>
                      <a:endParaRPr lang="en-GB" sz="180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a:effectLst/>
                        </a:rPr>
                        <a:t>–5.25</a:t>
                      </a:r>
                      <a:endParaRPr lang="en-GB" sz="180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–15.93</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4982</a:t>
                      </a:r>
                      <a:endParaRPr lang="en-GB" sz="1800" dirty="0">
                        <a:solidFill>
                          <a:schemeClr val="tx1"/>
                        </a:solidFill>
                        <a:effectLst/>
                        <a:latin typeface="Calibri"/>
                        <a:ea typeface="Calibri"/>
                        <a:cs typeface="Arial"/>
                      </a:endParaRPr>
                    </a:p>
                  </a:txBody>
                  <a:tcPr marL="68580" marR="68580" marT="0" marB="0"/>
                </a:tc>
                <a:tc>
                  <a:txBody>
                    <a:bodyPr/>
                    <a:lstStyle/>
                    <a:p>
                      <a:pPr>
                        <a:lnSpc>
                          <a:spcPct val="115000"/>
                        </a:lnSpc>
                        <a:spcAft>
                          <a:spcPts val="1000"/>
                        </a:spcAft>
                      </a:pPr>
                      <a:r>
                        <a:rPr lang="en-GB" sz="1800" dirty="0">
                          <a:effectLst/>
                        </a:rPr>
                        <a:t> </a:t>
                      </a:r>
                      <a:endParaRPr lang="en-GB" sz="1800" dirty="0">
                        <a:solidFill>
                          <a:schemeClr val="tx1"/>
                        </a:solidFill>
                        <a:effectLst/>
                        <a:latin typeface="Calibri"/>
                        <a:ea typeface="Calibri"/>
                        <a:cs typeface="Arial"/>
                      </a:endParaRPr>
                    </a:p>
                  </a:txBody>
                  <a:tcPr marL="0" marR="0" marT="0" marB="0" anchor="ctr"/>
                </a:tc>
              </a:tr>
              <a:tr h="356813">
                <a:tc>
                  <a:txBody>
                    <a:bodyPr/>
                    <a:lstStyle/>
                    <a:p>
                      <a:pPr algn="ctr">
                        <a:lnSpc>
                          <a:spcPct val="150000"/>
                        </a:lnSpc>
                        <a:spcBef>
                          <a:spcPts val="1200"/>
                        </a:spcBef>
                        <a:spcAft>
                          <a:spcPts val="0"/>
                        </a:spcAft>
                      </a:pPr>
                      <a:r>
                        <a:rPr lang="en-GB" sz="1800">
                          <a:effectLst/>
                        </a:rPr>
                        <a:t>500</a:t>
                      </a:r>
                      <a:endParaRPr lang="en-GB" sz="180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–6.86</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–13.73</a:t>
                      </a:r>
                      <a:endParaRPr lang="en-GB" sz="1800" dirty="0">
                        <a:solidFill>
                          <a:schemeClr val="tx1"/>
                        </a:solidFill>
                        <a:effectLst/>
                        <a:latin typeface="Calibri"/>
                        <a:ea typeface="Calibri"/>
                        <a:cs typeface="Arial"/>
                      </a:endParaRPr>
                    </a:p>
                  </a:txBody>
                  <a:tcPr marL="68580" marR="68580" marT="0" marB="0"/>
                </a:tc>
                <a:tc>
                  <a:txBody>
                    <a:bodyPr/>
                    <a:lstStyle/>
                    <a:p>
                      <a:pPr algn="ctr">
                        <a:lnSpc>
                          <a:spcPct val="150000"/>
                        </a:lnSpc>
                        <a:spcBef>
                          <a:spcPts val="1200"/>
                        </a:spcBef>
                        <a:spcAft>
                          <a:spcPts val="0"/>
                        </a:spcAft>
                      </a:pPr>
                      <a:r>
                        <a:rPr lang="en-GB" sz="1800" dirty="0">
                          <a:effectLst/>
                        </a:rPr>
                        <a:t>6206</a:t>
                      </a:r>
                      <a:endParaRPr lang="en-GB" sz="1800" dirty="0">
                        <a:solidFill>
                          <a:schemeClr val="tx1"/>
                        </a:solidFill>
                        <a:effectLst/>
                        <a:latin typeface="Calibri"/>
                        <a:ea typeface="Calibri"/>
                        <a:cs typeface="Arial"/>
                      </a:endParaRPr>
                    </a:p>
                  </a:txBody>
                  <a:tcPr marL="68580" marR="68580" marT="0" marB="0"/>
                </a:tc>
                <a:tc>
                  <a:txBody>
                    <a:bodyPr/>
                    <a:lstStyle/>
                    <a:p>
                      <a:pPr>
                        <a:lnSpc>
                          <a:spcPct val="115000"/>
                        </a:lnSpc>
                        <a:spcAft>
                          <a:spcPts val="1000"/>
                        </a:spcAft>
                      </a:pPr>
                      <a:r>
                        <a:rPr lang="en-GB" sz="1800" dirty="0">
                          <a:effectLst/>
                        </a:rPr>
                        <a:t> </a:t>
                      </a:r>
                      <a:endParaRPr lang="en-GB" sz="1800" dirty="0">
                        <a:solidFill>
                          <a:schemeClr val="tx1"/>
                        </a:solidFill>
                        <a:effectLst/>
                        <a:latin typeface="Calibri"/>
                        <a:ea typeface="Calibri"/>
                        <a:cs typeface="Arial"/>
                      </a:endParaRPr>
                    </a:p>
                  </a:txBody>
                  <a:tcPr marL="0" marR="0" marT="0" marB="0" anchor="ctr"/>
                </a:tc>
              </a:tr>
            </a:tbl>
          </a:graphicData>
        </a:graphic>
      </p:graphicFrame>
      <p:sp>
        <p:nvSpPr>
          <p:cNvPr id="57" name="Rectangle 56"/>
          <p:cNvSpPr/>
          <p:nvPr/>
        </p:nvSpPr>
        <p:spPr>
          <a:xfrm>
            <a:off x="16554767" y="15875714"/>
            <a:ext cx="4972740" cy="661701"/>
          </a:xfrm>
          <a:prstGeom prst="rect">
            <a:avLst/>
          </a:prstGeom>
          <a:noFill/>
        </p:spPr>
        <p:txBody>
          <a:bodyPr wrap="square" lIns="91421" tIns="45711" rIns="91421" bIns="45711">
            <a:spAutoFit/>
          </a:bodyPr>
          <a:lstStyle/>
          <a:p>
            <a:pPr algn="ctr"/>
            <a:r>
              <a:rPr lang="en-GB" sz="3600" b="1" dirty="0" smtClean="0">
                <a:latin typeface="Times New Roman" pitchFamily="18" charset="0"/>
                <a:cs typeface="Times New Roman" pitchFamily="18" charset="0"/>
              </a:rPr>
              <a:t>DLS &amp; Zeta potential</a:t>
            </a:r>
            <a:endParaRPr lang="en-GB" sz="3600" b="1" dirty="0">
              <a:latin typeface="Times New Roman" pitchFamily="18" charset="0"/>
              <a:cs typeface="Times New Roman" pitchFamily="18" charset="0"/>
            </a:endParaRPr>
          </a:p>
        </p:txBody>
      </p:sp>
      <p:sp>
        <p:nvSpPr>
          <p:cNvPr id="58" name="Rectangle 57"/>
          <p:cNvSpPr/>
          <p:nvPr/>
        </p:nvSpPr>
        <p:spPr>
          <a:xfrm>
            <a:off x="14440040" y="16491732"/>
            <a:ext cx="8565025" cy="800219"/>
          </a:xfrm>
          <a:prstGeom prst="rect">
            <a:avLst/>
          </a:prstGeom>
        </p:spPr>
        <p:txBody>
          <a:bodyPr wrap="square">
            <a:spAutoFit/>
          </a:bodyPr>
          <a:lstStyle/>
          <a:p>
            <a:r>
              <a:rPr lang="en-GB" sz="2300" b="1" dirty="0">
                <a:latin typeface="Times New Roman" panose="02020603050405020304" pitchFamily="18" charset="0"/>
                <a:cs typeface="Times New Roman" panose="02020603050405020304" pitchFamily="18" charset="0"/>
              </a:rPr>
              <a:t>Table  </a:t>
            </a:r>
            <a:r>
              <a:rPr lang="en-GB" sz="2300" b="1" dirty="0" smtClean="0">
                <a:latin typeface="Times New Roman" panose="02020603050405020304" pitchFamily="18" charset="0"/>
                <a:cs typeface="Times New Roman" panose="02020603050405020304" pitchFamily="18" charset="0"/>
              </a:rPr>
              <a:t>1.</a:t>
            </a:r>
            <a:r>
              <a:rPr lang="en-GB" sz="2300" dirty="0" smtClean="0">
                <a:latin typeface="Times New Roman" panose="02020603050405020304" pitchFamily="18" charset="0"/>
                <a:cs typeface="Times New Roman" panose="02020603050405020304" pitchFamily="18" charset="0"/>
              </a:rPr>
              <a:t> </a:t>
            </a:r>
            <a:r>
              <a:rPr lang="en-GB" sz="2300" dirty="0">
                <a:latin typeface="Times New Roman" panose="02020603050405020304" pitchFamily="18" charset="0"/>
                <a:cs typeface="Times New Roman" panose="02020603050405020304" pitchFamily="18" charset="0"/>
              </a:rPr>
              <a:t>Single-walled carbon nanotube (SWCNT) characterization: Zeta potential  </a:t>
            </a:r>
          </a:p>
        </p:txBody>
      </p:sp>
      <p:sp>
        <p:nvSpPr>
          <p:cNvPr id="59" name="Rectangle 58"/>
          <p:cNvSpPr/>
          <p:nvPr/>
        </p:nvSpPr>
        <p:spPr>
          <a:xfrm>
            <a:off x="14444606" y="20309357"/>
            <a:ext cx="2403787" cy="523220"/>
          </a:xfrm>
          <a:prstGeom prst="rect">
            <a:avLst/>
          </a:prstGeom>
        </p:spPr>
        <p:txBody>
          <a:bodyPr wrap="square">
            <a:spAutoFit/>
          </a:bodyPr>
          <a:lstStyle/>
          <a:p>
            <a:r>
              <a:rPr lang="en-GB" sz="1400" baseline="30000" dirty="0" err="1"/>
              <a:t>a</a:t>
            </a:r>
            <a:r>
              <a:rPr lang="en-GB" sz="1400" dirty="0" err="1"/>
              <a:t>pH</a:t>
            </a:r>
            <a:r>
              <a:rPr lang="en-GB" sz="1400" dirty="0"/>
              <a:t> 8.4, salinity 32 (±1) </a:t>
            </a:r>
            <a:r>
              <a:rPr lang="en-GB" sz="1400" dirty="0" smtClean="0"/>
              <a:t>‰</a:t>
            </a:r>
          </a:p>
          <a:p>
            <a:r>
              <a:rPr lang="en-GB" sz="1400" dirty="0" smtClean="0"/>
              <a:t>DLS= Dynamic light scattering .</a:t>
            </a:r>
            <a:endParaRPr lang="en-GB" sz="1400" dirty="0"/>
          </a:p>
        </p:txBody>
      </p:sp>
      <p:sp>
        <p:nvSpPr>
          <p:cNvPr id="60" name="Rectangle 59"/>
          <p:cNvSpPr/>
          <p:nvPr/>
        </p:nvSpPr>
        <p:spPr>
          <a:xfrm>
            <a:off x="26776949" y="290812"/>
            <a:ext cx="8776081" cy="784812"/>
          </a:xfrm>
          <a:prstGeom prst="rect">
            <a:avLst/>
          </a:prstGeom>
          <a:ln/>
        </p:spPr>
        <p:style>
          <a:lnRef idx="0">
            <a:schemeClr val="accent6"/>
          </a:lnRef>
          <a:fillRef idx="3">
            <a:schemeClr val="accent6"/>
          </a:fillRef>
          <a:effectRef idx="3">
            <a:schemeClr val="accent6"/>
          </a:effectRef>
          <a:fontRef idx="minor">
            <a:schemeClr val="lt1"/>
          </a:fontRef>
        </p:style>
        <p:txBody>
          <a:bodyPr wrap="square" lIns="91421" tIns="45711" rIns="91421" bIns="45711">
            <a:spAutoFit/>
          </a:bodyPr>
          <a:lstStyle/>
          <a:p>
            <a:pPr algn="ctr" defTabSz="3414296"/>
            <a:r>
              <a:rPr lang="en-GB" sz="4500" b="1" dirty="0" smtClean="0">
                <a:solidFill>
                  <a:schemeClr val="bg1"/>
                </a:solidFill>
                <a:latin typeface="Times New Roman" pitchFamily="18" charset="0"/>
                <a:cs typeface="Times New Roman" pitchFamily="18" charset="0"/>
              </a:rPr>
              <a:t>2. Algae-SWCNTs agglomerate</a:t>
            </a:r>
            <a:endParaRPr lang="en-GB" sz="4500" b="1" dirty="0">
              <a:solidFill>
                <a:schemeClr val="bg1"/>
              </a:solidFill>
              <a:latin typeface="Times New Roman" pitchFamily="18" charset="0"/>
              <a:cs typeface="Times New Roman" pitchFamily="18" charset="0"/>
            </a:endParaRPr>
          </a:p>
        </p:txBody>
      </p:sp>
      <p:grpSp>
        <p:nvGrpSpPr>
          <p:cNvPr id="65" name="Group 64"/>
          <p:cNvGrpSpPr/>
          <p:nvPr/>
        </p:nvGrpSpPr>
        <p:grpSpPr>
          <a:xfrm>
            <a:off x="25697627" y="1221232"/>
            <a:ext cx="11356300" cy="6149666"/>
            <a:chOff x="23464025" y="997616"/>
            <a:chExt cx="8565366" cy="6209137"/>
          </a:xfrm>
        </p:grpSpPr>
        <p:sp>
          <p:nvSpPr>
            <p:cNvPr id="62" name="Rectangle 61"/>
            <p:cNvSpPr/>
            <p:nvPr/>
          </p:nvSpPr>
          <p:spPr>
            <a:xfrm>
              <a:off x="23474897" y="6052591"/>
              <a:ext cx="8554494" cy="1154162"/>
            </a:xfrm>
            <a:prstGeom prst="rect">
              <a:avLst/>
            </a:prstGeom>
          </p:spPr>
          <p:txBody>
            <a:bodyPr wrap="square">
              <a:spAutoFit/>
            </a:bodyPr>
            <a:lstStyle/>
            <a:p>
              <a:pPr algn="just"/>
              <a:r>
                <a:rPr lang="en-US" sz="2300" b="1" dirty="0">
                  <a:latin typeface="Times New Roman" pitchFamily="18" charset="0"/>
                  <a:cs typeface="Times New Roman" pitchFamily="18" charset="0"/>
                </a:rPr>
                <a:t>Fig 4. </a:t>
              </a:r>
              <a:r>
                <a:rPr lang="en-US" sz="2300" dirty="0">
                  <a:latin typeface="Times New Roman" pitchFamily="18" charset="0"/>
                  <a:cs typeface="Times New Roman" pitchFamily="18" charset="0"/>
                </a:rPr>
                <a:t>SEM images of </a:t>
              </a:r>
              <a:r>
                <a:rPr lang="en-US" sz="2300" i="1" dirty="0">
                  <a:latin typeface="Times New Roman" pitchFamily="18" charset="0"/>
                  <a:cs typeface="Times New Roman" pitchFamily="18" charset="0"/>
                </a:rPr>
                <a:t>T. </a:t>
              </a:r>
              <a:r>
                <a:rPr lang="en-US" sz="2300" i="1" dirty="0" err="1">
                  <a:latin typeface="Times New Roman" pitchFamily="18" charset="0"/>
                  <a:cs typeface="Times New Roman" pitchFamily="18" charset="0"/>
                </a:rPr>
                <a:t>suecica</a:t>
              </a:r>
              <a:r>
                <a:rPr lang="en-US" sz="2300" dirty="0">
                  <a:latin typeface="Times New Roman" pitchFamily="18" charset="0"/>
                  <a:cs typeface="Times New Roman" pitchFamily="18" charset="0"/>
                </a:rPr>
                <a:t> from a control sample (a) and from culture medium containing final 500µgL</a:t>
              </a:r>
              <a:r>
                <a:rPr lang="en-US" sz="2300" baseline="30000" dirty="0">
                  <a:latin typeface="Times New Roman" pitchFamily="18" charset="0"/>
                  <a:cs typeface="Times New Roman" pitchFamily="18" charset="0"/>
                </a:rPr>
                <a:t>-1</a:t>
              </a:r>
              <a:r>
                <a:rPr lang="en-US" sz="2300" dirty="0">
                  <a:latin typeface="Times New Roman" pitchFamily="18" charset="0"/>
                  <a:cs typeface="Times New Roman" pitchFamily="18" charset="0"/>
                </a:rPr>
                <a:t> for SWCNTs (b, c and d), which appear surrounded by SWCNT agglomerates.</a:t>
              </a:r>
              <a:endParaRPr lang="en-GB" sz="2300" dirty="0">
                <a:latin typeface="Times New Roman" pitchFamily="18" charset="0"/>
                <a:cs typeface="Times New Roman" pitchFamily="18" charset="0"/>
              </a:endParaRPr>
            </a:p>
          </p:txBody>
        </p:sp>
        <p:sp>
          <p:nvSpPr>
            <p:cNvPr id="63" name="Rectangle 62"/>
            <p:cNvSpPr/>
            <p:nvPr/>
          </p:nvSpPr>
          <p:spPr>
            <a:xfrm>
              <a:off x="26616115" y="997616"/>
              <a:ext cx="2104204" cy="714933"/>
            </a:xfrm>
            <a:prstGeom prst="rect">
              <a:avLst/>
            </a:prstGeom>
            <a:noFill/>
          </p:spPr>
          <p:txBody>
            <a:bodyPr wrap="square">
              <a:spAutoFit/>
            </a:bodyPr>
            <a:lstStyle/>
            <a:p>
              <a:pPr algn="ctr"/>
              <a:r>
                <a:rPr lang="en-GB" sz="3600" b="1" dirty="0" smtClean="0">
                  <a:latin typeface="Times New Roman" pitchFamily="18" charset="0"/>
                  <a:cs typeface="Times New Roman" pitchFamily="18" charset="0"/>
                </a:rPr>
                <a:t>SEM</a:t>
              </a:r>
              <a:endParaRPr lang="en-GB" sz="4000" b="1" dirty="0">
                <a:latin typeface="Times New Roman" pitchFamily="18" charset="0"/>
                <a:cs typeface="Times New Roman" pitchFamily="18" charset="0"/>
              </a:endParaRPr>
            </a:p>
          </p:txBody>
        </p:sp>
        <p:pic>
          <p:nvPicPr>
            <p:cNvPr id="6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982" t="17042" r="11443" b="18958"/>
            <a:stretch/>
          </p:blipFill>
          <p:spPr bwMode="auto">
            <a:xfrm>
              <a:off x="23464025" y="1541127"/>
              <a:ext cx="8517041" cy="4511466"/>
            </a:xfrm>
            <a:prstGeom prst="rect">
              <a:avLst/>
            </a:prstGeom>
            <a:noFill/>
            <a:ln>
              <a:noFill/>
            </a:ln>
            <a:extLst/>
          </p:spPr>
        </p:pic>
      </p:grpSp>
      <p:pic>
        <p:nvPicPr>
          <p:cNvPr id="2050" name="Picture 2" descr="http://cache2.asset-cache.net/xc/177866381.jpg?v=1&amp;c=IWSAsset&amp;k=2&amp;d=B53F616F4B95E55391BA62146227EBAB9F9E1D4B7E2155C11B04A28D7B6D95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4377640" y="10307181"/>
            <a:ext cx="21072474" cy="458114"/>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25441367" y="7323145"/>
            <a:ext cx="11548486" cy="7134889"/>
            <a:chOff x="25441367" y="7623806"/>
            <a:chExt cx="11548486" cy="7134889"/>
          </a:xfrm>
        </p:grpSpPr>
        <p:grpSp>
          <p:nvGrpSpPr>
            <p:cNvPr id="114" name="Group 113"/>
            <p:cNvGrpSpPr/>
            <p:nvPr/>
          </p:nvGrpSpPr>
          <p:grpSpPr>
            <a:xfrm>
              <a:off x="25441367" y="7623806"/>
              <a:ext cx="11548486" cy="7134889"/>
              <a:chOff x="12812306" y="16003662"/>
              <a:chExt cx="8784071" cy="7134889"/>
            </a:xfrm>
          </p:grpSpPr>
          <p:grpSp>
            <p:nvGrpSpPr>
              <p:cNvPr id="115" name="Group 114"/>
              <p:cNvGrpSpPr/>
              <p:nvPr/>
            </p:nvGrpSpPr>
            <p:grpSpPr>
              <a:xfrm>
                <a:off x="12812306" y="16566948"/>
                <a:ext cx="8736393" cy="5485386"/>
                <a:chOff x="16797896" y="29919126"/>
                <a:chExt cx="9712151" cy="5485386"/>
              </a:xfrm>
            </p:grpSpPr>
            <p:grpSp>
              <p:nvGrpSpPr>
                <p:cNvPr id="118" name="Group 117"/>
                <p:cNvGrpSpPr/>
                <p:nvPr/>
              </p:nvGrpSpPr>
              <p:grpSpPr>
                <a:xfrm>
                  <a:off x="16797896" y="29919126"/>
                  <a:ext cx="9712151" cy="5485386"/>
                  <a:chOff x="18288646" y="25292424"/>
                  <a:chExt cx="11208130" cy="7782431"/>
                </a:xfrm>
              </p:grpSpPr>
              <p:grpSp>
                <p:nvGrpSpPr>
                  <p:cNvPr id="120" name="Group 119"/>
                  <p:cNvGrpSpPr/>
                  <p:nvPr/>
                </p:nvGrpSpPr>
                <p:grpSpPr>
                  <a:xfrm>
                    <a:off x="18288646" y="25292424"/>
                    <a:ext cx="11208130" cy="7782431"/>
                    <a:chOff x="15363680" y="26351382"/>
                    <a:chExt cx="11208130" cy="7782431"/>
                  </a:xfrm>
                </p:grpSpPr>
                <p:grpSp>
                  <p:nvGrpSpPr>
                    <p:cNvPr id="122" name="Group 121"/>
                    <p:cNvGrpSpPr/>
                    <p:nvPr/>
                  </p:nvGrpSpPr>
                  <p:grpSpPr>
                    <a:xfrm>
                      <a:off x="15363680" y="26462686"/>
                      <a:ext cx="11208130" cy="7671127"/>
                      <a:chOff x="15363680" y="26462686"/>
                      <a:chExt cx="11208130" cy="7671127"/>
                    </a:xfrm>
                  </p:grpSpPr>
                  <p:grpSp>
                    <p:nvGrpSpPr>
                      <p:cNvPr id="124" name="Group 123"/>
                      <p:cNvGrpSpPr/>
                      <p:nvPr/>
                    </p:nvGrpSpPr>
                    <p:grpSpPr>
                      <a:xfrm>
                        <a:off x="15363680" y="26462686"/>
                        <a:ext cx="11208130" cy="7671127"/>
                        <a:chOff x="15363680" y="26462686"/>
                        <a:chExt cx="11208130" cy="7671127"/>
                      </a:xfrm>
                    </p:grpSpPr>
                    <p:grpSp>
                      <p:nvGrpSpPr>
                        <p:cNvPr id="126" name="Group 125"/>
                        <p:cNvGrpSpPr/>
                        <p:nvPr/>
                      </p:nvGrpSpPr>
                      <p:grpSpPr>
                        <a:xfrm>
                          <a:off x="15363680" y="26462686"/>
                          <a:ext cx="11208130" cy="7671127"/>
                          <a:chOff x="18685705" y="25263926"/>
                          <a:chExt cx="11208130" cy="7671127"/>
                        </a:xfrm>
                      </p:grpSpPr>
                      <p:grpSp>
                        <p:nvGrpSpPr>
                          <p:cNvPr id="128" name="Group 127"/>
                          <p:cNvGrpSpPr/>
                          <p:nvPr/>
                        </p:nvGrpSpPr>
                        <p:grpSpPr>
                          <a:xfrm>
                            <a:off x="18935769" y="25263926"/>
                            <a:ext cx="10958066" cy="7671127"/>
                            <a:chOff x="12011338" y="25336446"/>
                            <a:chExt cx="17901751" cy="9389312"/>
                          </a:xfrm>
                        </p:grpSpPr>
                        <p:pic>
                          <p:nvPicPr>
                            <p:cNvPr id="131" name="Picture 8" descr="E:\Results 2013\TEM\Algae -SWCNT-1 TEM\1-2.tif"/>
                            <p:cNvPicPr>
                              <a:picLocks noChangeAspect="1" noChangeArrowheads="1"/>
                            </p:cNvPicPr>
                            <p:nvPr/>
                          </p:nvPicPr>
                          <p:blipFill>
                            <a:blip r:embed="rId9" cstate="emai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4406649" y="30045220"/>
                              <a:ext cx="5506440" cy="4680538"/>
                            </a:xfrm>
                            <a:prstGeom prst="rect">
                              <a:avLst/>
                            </a:prstGeom>
                            <a:noFill/>
                            <a:extLst>
                              <a:ext uri="{909E8E84-426E-40DD-AFC4-6F175D3DCCD1}">
                                <a14:hiddenFill xmlns:a14="http://schemas.microsoft.com/office/drawing/2010/main">
                                  <a:solidFill>
                                    <a:srgbClr val="FFFFFF"/>
                                  </a:solidFill>
                                </a14:hiddenFill>
                              </a:ext>
                            </a:extLst>
                          </p:spPr>
                        </p:pic>
                        <p:grpSp>
                          <p:nvGrpSpPr>
                            <p:cNvPr id="132" name="Group 131"/>
                            <p:cNvGrpSpPr/>
                            <p:nvPr/>
                          </p:nvGrpSpPr>
                          <p:grpSpPr>
                            <a:xfrm>
                              <a:off x="12011338" y="25336446"/>
                              <a:ext cx="17901749" cy="9389296"/>
                              <a:chOff x="12011338" y="25336446"/>
                              <a:chExt cx="17901749" cy="9389296"/>
                            </a:xfrm>
                          </p:grpSpPr>
                          <p:pic>
                            <p:nvPicPr>
                              <p:cNvPr id="133" name="Picture 4" descr="E:\Results 2013\TEM\Algae -SWCNT-1 TEM\1-5.tif"/>
                              <p:cNvPicPr>
                                <a:picLocks noChangeAspect="1" noChangeArrowheads="1"/>
                              </p:cNvPicPr>
                              <p:nvPr/>
                            </p:nvPicPr>
                            <p:blipFill>
                              <a:blip r:embed="rId11" cstate="email">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2015651" y="30035722"/>
                                <a:ext cx="6408712" cy="4683185"/>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C:\Documents and Settings\mh90\My Documents\Teaching\HWU\PhDs\Majed Al-Shaeri\Results 2013\TEM\Algae Control TEM\C-2.tif"/>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a:ext>
                                </a:extLst>
                              </a:blip>
                              <a:srcRect t="14464"/>
                              <a:stretch/>
                            </p:blipFill>
                            <p:spPr bwMode="auto">
                              <a:xfrm>
                                <a:off x="24440479" y="25336446"/>
                                <a:ext cx="5472608" cy="4509432"/>
                              </a:xfrm>
                              <a:prstGeom prst="rect">
                                <a:avLst/>
                              </a:prstGeom>
                              <a:noFill/>
                            </p:spPr>
                          </p:pic>
                          <p:pic>
                            <p:nvPicPr>
                              <p:cNvPr id="135" name="Picture 2"/>
                              <p:cNvPicPr>
                                <a:picLocks noChangeAspect="1" noChangeArrowheads="1"/>
                              </p:cNvPicPr>
                              <p:nvPr/>
                            </p:nvPicPr>
                            <p:blipFill>
                              <a:blip r:embed="rId15" cstate="email">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2011338" y="25391775"/>
                                <a:ext cx="6441018" cy="4514110"/>
                              </a:xfrm>
                              <a:prstGeom prst="rect">
                                <a:avLst/>
                              </a:prstGeom>
                              <a:noFill/>
                              <a:ln w="9525">
                                <a:noFill/>
                                <a:miter lim="800000"/>
                                <a:headEnd/>
                                <a:tailEnd/>
                              </a:ln>
                            </p:spPr>
                          </p:pic>
                          <p:pic>
                            <p:nvPicPr>
                              <p:cNvPr id="136" name="Picture 2" descr="E:\Results 2013\TEM\Algae Control TEM\C-9.tif"/>
                              <p:cNvPicPr>
                                <a:picLocks noChangeAspect="1" noChangeArrowheads="1"/>
                              </p:cNvPicPr>
                              <p:nvPr/>
                            </p:nvPicPr>
                            <p:blipFill rotWithShape="1">
                              <a:blip r:embed="rId17" cstate="email">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a:ext>
                                </a:extLst>
                              </a:blip>
                              <a:srcRect r="10780"/>
                              <a:stretch/>
                            </p:blipFill>
                            <p:spPr bwMode="auto">
                              <a:xfrm>
                                <a:off x="18524363" y="25391775"/>
                                <a:ext cx="5760639" cy="450943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Arrow Connector 136"/>
                              <p:cNvCxnSpPr/>
                              <p:nvPr/>
                            </p:nvCxnSpPr>
                            <p:spPr>
                              <a:xfrm flipH="1" flipV="1">
                                <a:off x="28605483" y="32327710"/>
                                <a:ext cx="525582" cy="813856"/>
                              </a:xfrm>
                              <a:prstGeom prst="straightConnector1">
                                <a:avLst/>
                              </a:prstGeom>
                              <a:ln w="34925">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38" name="Straight Arrow Connector 137"/>
                              <p:cNvCxnSpPr/>
                              <p:nvPr/>
                            </p:nvCxnSpPr>
                            <p:spPr>
                              <a:xfrm>
                                <a:off x="25367524" y="31249266"/>
                                <a:ext cx="434449" cy="0"/>
                              </a:xfrm>
                              <a:prstGeom prst="straightConnector1">
                                <a:avLst/>
                              </a:prstGeom>
                              <a:ln w="3175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39" name="Straight Arrow Connector 138"/>
                              <p:cNvCxnSpPr/>
                              <p:nvPr/>
                            </p:nvCxnSpPr>
                            <p:spPr>
                              <a:xfrm flipV="1">
                                <a:off x="27160753" y="32202685"/>
                                <a:ext cx="292383" cy="289060"/>
                              </a:xfrm>
                              <a:prstGeom prst="straightConnector1">
                                <a:avLst/>
                              </a:prstGeom>
                              <a:ln w="34925">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40" name="Straight Arrow Connector 139"/>
                              <p:cNvCxnSpPr/>
                              <p:nvPr/>
                            </p:nvCxnSpPr>
                            <p:spPr>
                              <a:xfrm flipV="1">
                                <a:off x="24935203" y="32031713"/>
                                <a:ext cx="292384" cy="289059"/>
                              </a:xfrm>
                              <a:prstGeom prst="straightConnector1">
                                <a:avLst/>
                              </a:prstGeom>
                              <a:ln w="3175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41" name="Straight Arrow Connector 140"/>
                              <p:cNvCxnSpPr/>
                              <p:nvPr/>
                            </p:nvCxnSpPr>
                            <p:spPr>
                              <a:xfrm>
                                <a:off x="25367524" y="34268813"/>
                                <a:ext cx="717679" cy="172966"/>
                              </a:xfrm>
                              <a:prstGeom prst="straightConnector1">
                                <a:avLst/>
                              </a:prstGeom>
                              <a:ln w="3175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42" name="Straight Arrow Connector 141"/>
                              <p:cNvCxnSpPr/>
                              <p:nvPr/>
                            </p:nvCxnSpPr>
                            <p:spPr>
                              <a:xfrm>
                                <a:off x="26722247" y="30879899"/>
                                <a:ext cx="665937" cy="183854"/>
                              </a:xfrm>
                              <a:prstGeom prst="straightConnector1">
                                <a:avLst/>
                              </a:prstGeom>
                              <a:ln w="28575">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43" name="Straight Arrow Connector 142"/>
                              <p:cNvCxnSpPr/>
                              <p:nvPr/>
                            </p:nvCxnSpPr>
                            <p:spPr>
                              <a:xfrm flipV="1">
                                <a:off x="26214858" y="33563737"/>
                                <a:ext cx="0" cy="465071"/>
                              </a:xfrm>
                              <a:prstGeom prst="straightConnector1">
                                <a:avLst/>
                              </a:prstGeom>
                              <a:ln w="3175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44" name="Straight Arrow Connector 143"/>
                              <p:cNvCxnSpPr/>
                              <p:nvPr/>
                            </p:nvCxnSpPr>
                            <p:spPr>
                              <a:xfrm>
                                <a:off x="12951754" y="30483567"/>
                                <a:ext cx="0" cy="4342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5" name="Straight Arrow Connector 144"/>
                              <p:cNvCxnSpPr/>
                              <p:nvPr/>
                            </p:nvCxnSpPr>
                            <p:spPr>
                              <a:xfrm flipH="1" flipV="1">
                                <a:off x="14760947" y="33453127"/>
                                <a:ext cx="60260" cy="322083"/>
                              </a:xfrm>
                              <a:prstGeom prst="straightConnector1">
                                <a:avLst/>
                              </a:prstGeom>
                              <a:ln w="25400">
                                <a:tailEnd type="arrow"/>
                              </a:ln>
                            </p:spPr>
                            <p:style>
                              <a:lnRef idx="3">
                                <a:schemeClr val="accent1"/>
                              </a:lnRef>
                              <a:fillRef idx="0">
                                <a:schemeClr val="accent1"/>
                              </a:fillRef>
                              <a:effectRef idx="2">
                                <a:schemeClr val="accent1"/>
                              </a:effectRef>
                              <a:fontRef idx="minor">
                                <a:schemeClr val="tx1"/>
                              </a:fontRef>
                            </p:style>
                          </p:cxnSp>
                          <p:cxnSp>
                            <p:nvCxnSpPr>
                              <p:cNvPr id="146" name="Straight Arrow Connector 145"/>
                              <p:cNvCxnSpPr/>
                              <p:nvPr/>
                            </p:nvCxnSpPr>
                            <p:spPr>
                              <a:xfrm flipH="1">
                                <a:off x="15918959" y="32374039"/>
                                <a:ext cx="314268" cy="11442"/>
                              </a:xfrm>
                              <a:prstGeom prst="straightConnector1">
                                <a:avLst/>
                              </a:prstGeom>
                              <a:ln w="19050">
                                <a:tailEnd type="arrow"/>
                              </a:ln>
                            </p:spPr>
                            <p:style>
                              <a:lnRef idx="3">
                                <a:schemeClr val="accent1"/>
                              </a:lnRef>
                              <a:fillRef idx="0">
                                <a:schemeClr val="accent1"/>
                              </a:fillRef>
                              <a:effectRef idx="2">
                                <a:schemeClr val="accent1"/>
                              </a:effectRef>
                              <a:fontRef idx="minor">
                                <a:schemeClr val="tx1"/>
                              </a:fontRef>
                            </p:style>
                          </p:cxnSp>
                          <p:cxnSp>
                            <p:nvCxnSpPr>
                              <p:cNvPr id="147" name="Straight Arrow Connector 146"/>
                              <p:cNvCxnSpPr/>
                              <p:nvPr/>
                            </p:nvCxnSpPr>
                            <p:spPr>
                              <a:xfrm flipH="1">
                                <a:off x="15716051" y="31557390"/>
                                <a:ext cx="202906" cy="72008"/>
                              </a:xfrm>
                              <a:prstGeom prst="straightConnector1">
                                <a:avLst/>
                              </a:prstGeom>
                              <a:ln w="19050">
                                <a:tailEnd type="arrow"/>
                              </a:ln>
                            </p:spPr>
                            <p:style>
                              <a:lnRef idx="3">
                                <a:schemeClr val="accent1"/>
                              </a:lnRef>
                              <a:fillRef idx="0">
                                <a:schemeClr val="accent1"/>
                              </a:fillRef>
                              <a:effectRef idx="2">
                                <a:schemeClr val="accent1"/>
                              </a:effectRef>
                              <a:fontRef idx="minor">
                                <a:schemeClr val="tx1"/>
                              </a:fontRef>
                            </p:style>
                          </p:cxnSp>
                          <p:cxnSp>
                            <p:nvCxnSpPr>
                              <p:cNvPr id="148" name="Straight Arrow Connector 147"/>
                              <p:cNvCxnSpPr/>
                              <p:nvPr/>
                            </p:nvCxnSpPr>
                            <p:spPr>
                              <a:xfrm>
                                <a:off x="13411795" y="30702155"/>
                                <a:ext cx="44015" cy="224487"/>
                              </a:xfrm>
                              <a:prstGeom prst="straightConnector1">
                                <a:avLst/>
                              </a:prstGeom>
                              <a:ln w="9525">
                                <a:tailEnd type="arrow"/>
                              </a:ln>
                            </p:spPr>
                            <p:style>
                              <a:lnRef idx="3">
                                <a:schemeClr val="accent1"/>
                              </a:lnRef>
                              <a:fillRef idx="0">
                                <a:schemeClr val="accent1"/>
                              </a:fillRef>
                              <a:effectRef idx="2">
                                <a:schemeClr val="accent1"/>
                              </a:effectRef>
                              <a:fontRef idx="minor">
                                <a:schemeClr val="tx1"/>
                              </a:fontRef>
                            </p:style>
                          </p:cxnSp>
                          <p:sp>
                            <p:nvSpPr>
                              <p:cNvPr id="149" name="Rectangle 148"/>
                              <p:cNvSpPr/>
                              <p:nvPr/>
                            </p:nvSpPr>
                            <p:spPr>
                              <a:xfrm>
                                <a:off x="15165627" y="30809983"/>
                                <a:ext cx="3258736" cy="733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Times New Roman" pitchFamily="18" charset="0"/>
                                    <a:cs typeface="Times New Roman" pitchFamily="18" charset="0"/>
                                  </a:rPr>
                                  <a:t>Plasma membrane damage</a:t>
                                </a:r>
                                <a:endParaRPr lang="en-GB" sz="800" b="1" dirty="0">
                                  <a:solidFill>
                                    <a:schemeClr val="tx1"/>
                                  </a:solidFill>
                                  <a:latin typeface="Times New Roman" pitchFamily="18" charset="0"/>
                                  <a:cs typeface="Times New Roman" pitchFamily="18" charset="0"/>
                                </a:endParaRPr>
                              </a:p>
                            </p:txBody>
                          </p:sp>
                          <p:cxnSp>
                            <p:nvCxnSpPr>
                              <p:cNvPr id="150" name="Straight Arrow Connector 149"/>
                              <p:cNvCxnSpPr/>
                              <p:nvPr/>
                            </p:nvCxnSpPr>
                            <p:spPr>
                              <a:xfrm flipV="1">
                                <a:off x="14408159" y="31176730"/>
                                <a:ext cx="160260" cy="598607"/>
                              </a:xfrm>
                              <a:prstGeom prst="straightConnector1">
                                <a:avLst/>
                              </a:prstGeom>
                              <a:ln w="3175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51" name="Straight Arrow Connector 150"/>
                              <p:cNvCxnSpPr/>
                              <p:nvPr/>
                            </p:nvCxnSpPr>
                            <p:spPr>
                              <a:xfrm flipH="1" flipV="1">
                                <a:off x="13731959" y="31819104"/>
                                <a:ext cx="334655" cy="508606"/>
                              </a:xfrm>
                              <a:prstGeom prst="straightConnector1">
                                <a:avLst/>
                              </a:prstGeom>
                              <a:ln w="3175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52" name="Straight Arrow Connector 151"/>
                              <p:cNvCxnSpPr/>
                              <p:nvPr/>
                            </p:nvCxnSpPr>
                            <p:spPr>
                              <a:xfrm flipH="1" flipV="1">
                                <a:off x="12865480" y="32051945"/>
                                <a:ext cx="338304" cy="388514"/>
                              </a:xfrm>
                              <a:prstGeom prst="straightConnector1">
                                <a:avLst/>
                              </a:prstGeom>
                              <a:ln w="31750">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53" name="Rectangle 152"/>
                              <p:cNvSpPr/>
                              <p:nvPr/>
                            </p:nvSpPr>
                            <p:spPr>
                              <a:xfrm>
                                <a:off x="16408752" y="31547891"/>
                                <a:ext cx="1920585" cy="413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latin typeface="Times New Roman" pitchFamily="18" charset="0"/>
                                    <a:cs typeface="Times New Roman" pitchFamily="18" charset="0"/>
                                  </a:rPr>
                                  <a:t>SWCNTs </a:t>
                                </a:r>
                              </a:p>
                            </p:txBody>
                          </p:sp>
                          <p:cxnSp>
                            <p:nvCxnSpPr>
                              <p:cNvPr id="154" name="Straight Arrow Connector 153"/>
                              <p:cNvCxnSpPr/>
                              <p:nvPr/>
                            </p:nvCxnSpPr>
                            <p:spPr>
                              <a:xfrm flipH="1">
                                <a:off x="17712881" y="31763914"/>
                                <a:ext cx="495458" cy="2284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55" name="Straight Arrow Connector 154"/>
                              <p:cNvCxnSpPr/>
                              <p:nvPr/>
                            </p:nvCxnSpPr>
                            <p:spPr>
                              <a:xfrm flipH="1">
                                <a:off x="17740873" y="31341366"/>
                                <a:ext cx="495458" cy="2284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56" name="Rectangle 155"/>
                              <p:cNvSpPr/>
                              <p:nvPr/>
                            </p:nvSpPr>
                            <p:spPr>
                              <a:xfrm>
                                <a:off x="27055217" y="30158713"/>
                                <a:ext cx="2310648" cy="396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Times New Roman" pitchFamily="18" charset="0"/>
                                    <a:cs typeface="Times New Roman" pitchFamily="18" charset="0"/>
                                  </a:rPr>
                                  <a:t>SWCNTs </a:t>
                                </a:r>
                                <a:endParaRPr lang="en-GB" sz="1400" b="1" dirty="0">
                                  <a:solidFill>
                                    <a:schemeClr val="bg1"/>
                                  </a:solidFill>
                                  <a:latin typeface="Times New Roman" pitchFamily="18" charset="0"/>
                                  <a:cs typeface="Times New Roman" pitchFamily="18" charset="0"/>
                                </a:endParaRPr>
                              </a:p>
                            </p:txBody>
                          </p:sp>
                          <p:cxnSp>
                            <p:nvCxnSpPr>
                              <p:cNvPr id="157" name="Straight Arrow Connector 156"/>
                              <p:cNvCxnSpPr/>
                              <p:nvPr/>
                            </p:nvCxnSpPr>
                            <p:spPr>
                              <a:xfrm flipH="1">
                                <a:off x="29118137" y="30333254"/>
                                <a:ext cx="495458" cy="22845"/>
                              </a:xfrm>
                              <a:prstGeom prst="straightConnector1">
                                <a:avLst/>
                              </a:prstGeom>
                              <a:ln w="34925">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58" name="Picture 9" descr="E:\Results 2013\TEM\Algae -SWCNT-1 TEM\1-19.tif"/>
                              <p:cNvPicPr>
                                <a:picLocks noChangeAspect="1" noChangeArrowheads="1"/>
                              </p:cNvPicPr>
                              <p:nvPr/>
                            </p:nvPicPr>
                            <p:blipFill>
                              <a:blip r:embed="rId19" cstate="email">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8524363" y="30045222"/>
                                <a:ext cx="5760640" cy="4680520"/>
                              </a:xfrm>
                              <a:prstGeom prst="rect">
                                <a:avLst/>
                              </a:prstGeom>
                              <a:noFill/>
                              <a:extLst>
                                <a:ext uri="{909E8E84-426E-40DD-AFC4-6F175D3DCCD1}">
                                  <a14:hiddenFill xmlns:a14="http://schemas.microsoft.com/office/drawing/2010/main">
                                    <a:solidFill>
                                      <a:srgbClr val="FFFFFF"/>
                                    </a:solidFill>
                                  </a14:hiddenFill>
                                </a:ext>
                              </a:extLst>
                            </p:spPr>
                          </p:pic>
                          <p:cxnSp>
                            <p:nvCxnSpPr>
                              <p:cNvPr id="159" name="Straight Arrow Connector 158"/>
                              <p:cNvCxnSpPr/>
                              <p:nvPr/>
                            </p:nvCxnSpPr>
                            <p:spPr>
                              <a:xfrm flipV="1">
                                <a:off x="13250363" y="33453127"/>
                                <a:ext cx="93161" cy="47206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0" name="Straight Arrow Connector 159"/>
                              <p:cNvCxnSpPr/>
                              <p:nvPr/>
                            </p:nvCxnSpPr>
                            <p:spPr>
                              <a:xfrm flipV="1">
                                <a:off x="12255592" y="32762972"/>
                                <a:ext cx="411263" cy="47438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pSp>
                      <p:sp>
                        <p:nvSpPr>
                          <p:cNvPr id="129" name="Rectangle 128"/>
                          <p:cNvSpPr/>
                          <p:nvPr/>
                        </p:nvSpPr>
                        <p:spPr>
                          <a:xfrm>
                            <a:off x="18685705" y="29037110"/>
                            <a:ext cx="4808693" cy="490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Times New Roman" pitchFamily="18" charset="0"/>
                                <a:cs typeface="Times New Roman" pitchFamily="18" charset="0"/>
                              </a:rPr>
                              <a:t>Breakage in the  algal cell wall </a:t>
                            </a:r>
                            <a:endParaRPr lang="en-GB" sz="1100" b="1" dirty="0">
                              <a:solidFill>
                                <a:schemeClr val="tx1"/>
                              </a:solidFill>
                              <a:latin typeface="Times New Roman" pitchFamily="18" charset="0"/>
                              <a:cs typeface="Times New Roman" pitchFamily="18" charset="0"/>
                            </a:endParaRPr>
                          </a:p>
                        </p:txBody>
                      </p:sp>
                      <p:sp>
                        <p:nvSpPr>
                          <p:cNvPr id="130" name="Rectangle 129"/>
                          <p:cNvSpPr/>
                          <p:nvPr/>
                        </p:nvSpPr>
                        <p:spPr>
                          <a:xfrm>
                            <a:off x="22861326" y="29087556"/>
                            <a:ext cx="1016193" cy="813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E</a:t>
                            </a:r>
                            <a:endParaRPr lang="en-GB" sz="6400" b="1" dirty="0">
                              <a:solidFill>
                                <a:schemeClr val="tx1"/>
                              </a:solidFill>
                            </a:endParaRPr>
                          </a:p>
                        </p:txBody>
                      </p:sp>
                    </p:grpSp>
                    <p:sp>
                      <p:nvSpPr>
                        <p:cNvPr id="127" name="Rectangle 126"/>
                        <p:cNvSpPr/>
                        <p:nvPr/>
                      </p:nvSpPr>
                      <p:spPr>
                        <a:xfrm>
                          <a:off x="19603811" y="26582493"/>
                          <a:ext cx="773258" cy="73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600" b="1" dirty="0">
                              <a:solidFill>
                                <a:schemeClr val="tx1"/>
                              </a:solidFill>
                            </a:rPr>
                            <a:t>B</a:t>
                          </a:r>
                          <a:endParaRPr lang="en-GB" b="1" dirty="0">
                            <a:solidFill>
                              <a:schemeClr val="tx1"/>
                            </a:solidFill>
                          </a:endParaRPr>
                        </a:p>
                      </p:txBody>
                    </p:sp>
                  </p:grpSp>
                  <p:sp>
                    <p:nvSpPr>
                      <p:cNvPr id="125" name="Rectangle 124"/>
                      <p:cNvSpPr/>
                      <p:nvPr/>
                    </p:nvSpPr>
                    <p:spPr>
                      <a:xfrm>
                        <a:off x="23157050" y="26542030"/>
                        <a:ext cx="1033374" cy="73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600" b="1" dirty="0">
                            <a:solidFill>
                              <a:schemeClr val="tx1"/>
                            </a:solidFill>
                          </a:rPr>
                          <a:t>C</a:t>
                        </a:r>
                        <a:endParaRPr lang="en-GB" b="1" dirty="0">
                          <a:solidFill>
                            <a:schemeClr val="tx1"/>
                          </a:solidFill>
                        </a:endParaRPr>
                      </a:p>
                    </p:txBody>
                  </p:sp>
                </p:grpSp>
                <p:sp>
                  <p:nvSpPr>
                    <p:cNvPr id="123" name="Rectangle 122"/>
                    <p:cNvSpPr/>
                    <p:nvPr/>
                  </p:nvSpPr>
                  <p:spPr>
                    <a:xfrm>
                      <a:off x="15626696" y="26351382"/>
                      <a:ext cx="1041714" cy="928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600" b="1" dirty="0">
                          <a:solidFill>
                            <a:schemeClr val="tx1"/>
                          </a:solidFill>
                        </a:rPr>
                        <a:t>A</a:t>
                      </a:r>
                      <a:endParaRPr lang="en-GB" b="1" dirty="0">
                        <a:solidFill>
                          <a:schemeClr val="tx1"/>
                        </a:solidFill>
                      </a:endParaRPr>
                    </a:p>
                  </p:txBody>
                </p:sp>
              </p:grpSp>
              <p:sp>
                <p:nvSpPr>
                  <p:cNvPr id="121" name="Rectangle 120"/>
                  <p:cNvSpPr/>
                  <p:nvPr/>
                </p:nvSpPr>
                <p:spPr>
                  <a:xfrm>
                    <a:off x="18541350" y="29212019"/>
                    <a:ext cx="623742" cy="68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600" b="1" dirty="0">
                        <a:solidFill>
                          <a:schemeClr val="tx1"/>
                        </a:solidFill>
                      </a:rPr>
                      <a:t>D</a:t>
                    </a:r>
                    <a:endParaRPr lang="en-GB" sz="5000" b="1" dirty="0">
                      <a:solidFill>
                        <a:schemeClr val="tx1"/>
                      </a:solidFill>
                    </a:endParaRPr>
                  </a:p>
                </p:txBody>
              </p:sp>
            </p:grpSp>
            <p:sp>
              <p:nvSpPr>
                <p:cNvPr id="119" name="Rectangle 118"/>
                <p:cNvSpPr/>
                <p:nvPr/>
              </p:nvSpPr>
              <p:spPr>
                <a:xfrm>
                  <a:off x="23547515" y="32664078"/>
                  <a:ext cx="902545" cy="773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600" b="1" dirty="0">
                      <a:solidFill>
                        <a:schemeClr val="tx1"/>
                      </a:solidFill>
                    </a:rPr>
                    <a:t>F</a:t>
                  </a:r>
                  <a:endParaRPr lang="en-GB" b="1" dirty="0">
                    <a:solidFill>
                      <a:schemeClr val="tx1"/>
                    </a:solidFill>
                  </a:endParaRPr>
                </a:p>
              </p:txBody>
            </p:sp>
          </p:grpSp>
          <p:sp>
            <p:nvSpPr>
              <p:cNvPr id="116" name="Rectangle 115"/>
              <p:cNvSpPr/>
              <p:nvPr/>
            </p:nvSpPr>
            <p:spPr>
              <a:xfrm>
                <a:off x="12936127" y="21984389"/>
                <a:ext cx="8660250" cy="1154162"/>
              </a:xfrm>
              <a:prstGeom prst="rect">
                <a:avLst/>
              </a:prstGeom>
              <a:noFill/>
            </p:spPr>
            <p:txBody>
              <a:bodyPr wrap="square">
                <a:spAutoFit/>
              </a:bodyPr>
              <a:lstStyle/>
              <a:p>
                <a:pPr algn="just"/>
                <a:r>
                  <a:rPr lang="en-US" sz="2300" b="1" dirty="0">
                    <a:latin typeface="Times New Roman" pitchFamily="18" charset="0"/>
                    <a:cs typeface="Times New Roman" pitchFamily="18" charset="0"/>
                  </a:rPr>
                  <a:t>Fig </a:t>
                </a:r>
                <a:r>
                  <a:rPr lang="en-US" sz="2300" b="1" dirty="0" smtClean="0">
                    <a:latin typeface="Times New Roman" pitchFamily="18" charset="0"/>
                    <a:cs typeface="Times New Roman" pitchFamily="18" charset="0"/>
                  </a:rPr>
                  <a:t>5A</a:t>
                </a:r>
                <a:r>
                  <a:rPr lang="en-US" sz="2300" b="1" dirty="0">
                    <a:latin typeface="Times New Roman" pitchFamily="18" charset="0"/>
                    <a:cs typeface="Times New Roman" pitchFamily="18" charset="0"/>
                  </a:rPr>
                  <a:t>, B and C: </a:t>
                </a:r>
                <a:r>
                  <a:rPr lang="en-US" sz="2300" dirty="0">
                    <a:latin typeface="Times New Roman" pitchFamily="18" charset="0"/>
                    <a:cs typeface="Times New Roman" pitchFamily="18" charset="0"/>
                  </a:rPr>
                  <a:t>TEM images of control cells with intact cell wall and plasma membrane;  Fig 6D ,E and F show cells exposed to 500µgL</a:t>
                </a:r>
                <a:r>
                  <a:rPr lang="en-US" sz="2300" baseline="30000" dirty="0">
                    <a:latin typeface="Times New Roman" pitchFamily="18" charset="0"/>
                    <a:cs typeface="Times New Roman" pitchFamily="18" charset="0"/>
                  </a:rPr>
                  <a:t>-1</a:t>
                </a:r>
                <a:r>
                  <a:rPr lang="en-US" sz="2300" dirty="0">
                    <a:latin typeface="Times New Roman" pitchFamily="18" charset="0"/>
                    <a:cs typeface="Times New Roman" pitchFamily="18" charset="0"/>
                  </a:rPr>
                  <a:t> SWCNTs. Cell wall </a:t>
                </a:r>
                <a:r>
                  <a:rPr lang="en-US" sz="2300" dirty="0" smtClean="0">
                    <a:latin typeface="Times New Roman" pitchFamily="18" charset="0"/>
                    <a:cs typeface="Times New Roman" pitchFamily="18" charset="0"/>
                  </a:rPr>
                  <a:t>breakage      ; plasmolysis          ; </a:t>
                </a:r>
                <a:r>
                  <a:rPr lang="en-GB" sz="2300" dirty="0">
                    <a:latin typeface="Times New Roman" pitchFamily="18" charset="0"/>
                    <a:cs typeface="Times New Roman" pitchFamily="18" charset="0"/>
                  </a:rPr>
                  <a:t>internalization of the </a:t>
                </a:r>
                <a:r>
                  <a:rPr lang="en-GB" sz="2300" dirty="0" smtClean="0">
                    <a:latin typeface="Times New Roman" pitchFamily="18" charset="0"/>
                    <a:cs typeface="Times New Roman" pitchFamily="18" charset="0"/>
                  </a:rPr>
                  <a:t>SWCNTs     .</a:t>
                </a:r>
                <a:endParaRPr lang="en-GB" sz="2300" dirty="0">
                  <a:latin typeface="Times New Roman" pitchFamily="18" charset="0"/>
                  <a:cs typeface="Times New Roman" pitchFamily="18" charset="0"/>
                </a:endParaRPr>
              </a:p>
            </p:txBody>
          </p:sp>
          <p:sp>
            <p:nvSpPr>
              <p:cNvPr id="117" name="Rectangle 116"/>
              <p:cNvSpPr/>
              <p:nvPr/>
            </p:nvSpPr>
            <p:spPr>
              <a:xfrm>
                <a:off x="16640886" y="16003662"/>
                <a:ext cx="1451429" cy="661720"/>
              </a:xfrm>
              <a:prstGeom prst="rect">
                <a:avLst/>
              </a:prstGeom>
              <a:noFill/>
            </p:spPr>
            <p:txBody>
              <a:bodyPr wrap="square">
                <a:spAutoFit/>
              </a:bodyPr>
              <a:lstStyle/>
              <a:p>
                <a:pPr algn="ctr"/>
                <a:r>
                  <a:rPr lang="en-GB" sz="3600" b="1" dirty="0">
                    <a:latin typeface="Times New Roman" pitchFamily="18" charset="0"/>
                    <a:cs typeface="Times New Roman" pitchFamily="18" charset="0"/>
                  </a:rPr>
                  <a:t>TEM</a:t>
                </a:r>
                <a:endParaRPr lang="en-GB" sz="4100" b="1" dirty="0">
                  <a:latin typeface="Times New Roman" pitchFamily="18" charset="0"/>
                  <a:cs typeface="Times New Roman" pitchFamily="18" charset="0"/>
                </a:endParaRPr>
              </a:p>
            </p:txBody>
          </p:sp>
        </p:grpSp>
        <p:sp>
          <p:nvSpPr>
            <p:cNvPr id="161" name="Oval 160"/>
            <p:cNvSpPr/>
            <p:nvPr/>
          </p:nvSpPr>
          <p:spPr>
            <a:xfrm>
              <a:off x="35384071" y="11423602"/>
              <a:ext cx="823449" cy="848676"/>
            </a:xfrm>
            <a:prstGeom prst="ellipse">
              <a:avLst/>
            </a:prstGeom>
            <a:no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 name="Group 162"/>
          <p:cNvGrpSpPr/>
          <p:nvPr/>
        </p:nvGrpSpPr>
        <p:grpSpPr>
          <a:xfrm>
            <a:off x="25604157" y="14455686"/>
            <a:ext cx="11323011" cy="6616789"/>
            <a:chOff x="12902760" y="23218781"/>
            <a:chExt cx="8693619" cy="6616789"/>
          </a:xfrm>
        </p:grpSpPr>
        <p:grpSp>
          <p:nvGrpSpPr>
            <p:cNvPr id="164" name="Group 163"/>
            <p:cNvGrpSpPr/>
            <p:nvPr/>
          </p:nvGrpSpPr>
          <p:grpSpPr>
            <a:xfrm>
              <a:off x="12902760" y="23778658"/>
              <a:ext cx="8691572" cy="4610382"/>
              <a:chOff x="-65089" y="-176797"/>
              <a:chExt cx="5415571" cy="3691578"/>
            </a:xfrm>
          </p:grpSpPr>
          <p:grpSp>
            <p:nvGrpSpPr>
              <p:cNvPr id="167" name="Group 166"/>
              <p:cNvGrpSpPr/>
              <p:nvPr/>
            </p:nvGrpSpPr>
            <p:grpSpPr>
              <a:xfrm>
                <a:off x="-65089" y="-176797"/>
                <a:ext cx="5415571" cy="3691578"/>
                <a:chOff x="-65089" y="-176797"/>
                <a:chExt cx="5415571" cy="3691578"/>
              </a:xfrm>
            </p:grpSpPr>
            <p:grpSp>
              <p:nvGrpSpPr>
                <p:cNvPr id="169" name="Group 168"/>
                <p:cNvGrpSpPr/>
                <p:nvPr/>
              </p:nvGrpSpPr>
              <p:grpSpPr>
                <a:xfrm>
                  <a:off x="-65089" y="-176797"/>
                  <a:ext cx="5415571" cy="3691578"/>
                  <a:chOff x="-65089" y="-74057"/>
                  <a:chExt cx="5415571" cy="3691578"/>
                </a:xfrm>
              </p:grpSpPr>
              <p:grpSp>
                <p:nvGrpSpPr>
                  <p:cNvPr id="171" name="Group 170"/>
                  <p:cNvGrpSpPr/>
                  <p:nvPr/>
                </p:nvGrpSpPr>
                <p:grpSpPr>
                  <a:xfrm>
                    <a:off x="-65089" y="-74057"/>
                    <a:ext cx="5415571" cy="3691578"/>
                    <a:chOff x="-65089" y="-228178"/>
                    <a:chExt cx="5415571" cy="3691983"/>
                  </a:xfrm>
                </p:grpSpPr>
                <p:grpSp>
                  <p:nvGrpSpPr>
                    <p:cNvPr id="173" name="Group 172"/>
                    <p:cNvGrpSpPr/>
                    <p:nvPr/>
                  </p:nvGrpSpPr>
                  <p:grpSpPr>
                    <a:xfrm>
                      <a:off x="-65089" y="-228178"/>
                      <a:ext cx="5415571" cy="3691983"/>
                      <a:chOff x="-63648" y="392488"/>
                      <a:chExt cx="5295676" cy="3623758"/>
                    </a:xfrm>
                  </p:grpSpPr>
                  <p:pic>
                    <p:nvPicPr>
                      <p:cNvPr id="175" name="Picture 174" descr="E:\131211\CNT 05  50x high algae 12.bmp"/>
                      <p:cNvPicPr>
                        <a:picLocks noChangeAspect="1"/>
                      </p:cNvPicPr>
                      <p:nvPr/>
                    </p:nvPicPr>
                    <p:blipFill rotWithShape="1">
                      <a:blip r:embed="rId21">
                        <a:extLst>
                          <a:ext uri="{28A0092B-C50C-407E-A947-70E740481C1C}">
                            <a14:useLocalDpi xmlns:a14="http://schemas.microsoft.com/office/drawing/2010/main"/>
                          </a:ext>
                        </a:extLst>
                      </a:blip>
                      <a:srcRect l="4381" t="12804" r="8381" b="24034"/>
                      <a:stretch/>
                    </p:blipFill>
                    <p:spPr bwMode="auto">
                      <a:xfrm>
                        <a:off x="-63648" y="392488"/>
                        <a:ext cx="5295676" cy="3623758"/>
                      </a:xfrm>
                      <a:prstGeom prst="rect">
                        <a:avLst/>
                      </a:prstGeom>
                      <a:noFill/>
                      <a:ln>
                        <a:noFill/>
                      </a:ln>
                      <a:extLst>
                        <a:ext uri="{53640926-AAD7-44D8-BBD7-CCE9431645EC}">
                          <a14:shadowObscured xmlns:a14="http://schemas.microsoft.com/office/drawing/2010/main"/>
                        </a:ext>
                      </a:extLst>
                    </p:spPr>
                  </p:pic>
                  <p:pic>
                    <p:nvPicPr>
                      <p:cNvPr id="176" name="Picture 175" descr="\\homefs03\home\ma579\HWSYS\Desktop\Algae + SWCNT.png"/>
                      <p:cNvPicPr>
                        <a:picLocks noChangeAspect="1"/>
                      </p:cNvPicPr>
                      <p:nvPr/>
                    </p:nvPicPr>
                    <p:blipFill rotWithShape="1">
                      <a:blip r:embed="rId22" cstate="email">
                        <a:extLst>
                          <a:ext uri="{BEBA8EAE-BF5A-486C-A8C5-ECC9F3942E4B}">
                            <a14:imgProps xmlns:a14="http://schemas.microsoft.com/office/drawing/2010/main">
                              <a14:imgLayer r:embed="rId23">
                                <a14:imgEffect>
                                  <a14:sharpenSoften amount="50000"/>
                                </a14:imgEffect>
                              </a14:imgLayer>
                            </a14:imgProps>
                          </a:ext>
                          <a:ext uri="{28A0092B-C50C-407E-A947-70E740481C1C}">
                            <a14:useLocalDpi xmlns:a14="http://schemas.microsoft.com/office/drawing/2010/main"/>
                          </a:ext>
                        </a:extLst>
                      </a:blip>
                      <a:srcRect l="1905" t="29762" r="50476" b="19494"/>
                      <a:stretch/>
                    </p:blipFill>
                    <p:spPr bwMode="auto">
                      <a:xfrm>
                        <a:off x="3406178" y="616821"/>
                        <a:ext cx="1825850" cy="1645146"/>
                      </a:xfrm>
                      <a:prstGeom prst="rect">
                        <a:avLst/>
                      </a:prstGeom>
                      <a:noFill/>
                      <a:ln>
                        <a:noFill/>
                      </a:ln>
                      <a:extLst>
                        <a:ext uri="{53640926-AAD7-44D8-BBD7-CCE9431645EC}">
                          <a14:shadowObscured xmlns:a14="http://schemas.microsoft.com/office/drawing/2010/main"/>
                        </a:ext>
                      </a:extLst>
                    </p:spPr>
                  </p:pic>
                </p:grpSp>
                <p:sp>
                  <p:nvSpPr>
                    <p:cNvPr id="174" name="Rectangle 173"/>
                    <p:cNvSpPr/>
                    <p:nvPr/>
                  </p:nvSpPr>
                  <p:spPr>
                    <a:xfrm>
                      <a:off x="3996647" y="2054975"/>
                      <a:ext cx="873303" cy="27239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220">
                        <a:lnSpc>
                          <a:spcPct val="115000"/>
                        </a:lnSpc>
                        <a:spcAft>
                          <a:spcPts val="1000"/>
                        </a:spcAft>
                      </a:pPr>
                      <a:r>
                        <a:rPr lang="en-GB" sz="1400" kern="0" dirty="0">
                          <a:solidFill>
                            <a:srgbClr val="000000"/>
                          </a:solidFill>
                          <a:latin typeface="Times New Roman"/>
                          <a:ea typeface="Calibri"/>
                          <a:cs typeface="Arial"/>
                        </a:rPr>
                        <a:t>2585 cm</a:t>
                      </a:r>
                      <a:r>
                        <a:rPr lang="en-GB" sz="1400" kern="0" baseline="30000" dirty="0">
                          <a:solidFill>
                            <a:srgbClr val="000000"/>
                          </a:solidFill>
                          <a:latin typeface="Times New Roman"/>
                          <a:ea typeface="Calibri"/>
                          <a:cs typeface="Arial"/>
                        </a:rPr>
                        <a:t>-1</a:t>
                      </a:r>
                      <a:endParaRPr lang="en-GB" sz="900" kern="0" dirty="0">
                        <a:solidFill>
                          <a:sysClr val="window" lastClr="FFFFFF"/>
                        </a:solidFill>
                        <a:latin typeface="Calibri"/>
                        <a:ea typeface="Calibri"/>
                        <a:cs typeface="Arial"/>
                      </a:endParaRPr>
                    </a:p>
                  </p:txBody>
                </p:sp>
              </p:grpSp>
              <p:sp>
                <p:nvSpPr>
                  <p:cNvPr id="172" name="Rectangle 171"/>
                  <p:cNvSpPr/>
                  <p:nvPr/>
                </p:nvSpPr>
                <p:spPr>
                  <a:xfrm>
                    <a:off x="1917364" y="-32787"/>
                    <a:ext cx="873125" cy="270849"/>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220">
                      <a:lnSpc>
                        <a:spcPct val="115000"/>
                      </a:lnSpc>
                      <a:spcAft>
                        <a:spcPts val="1000"/>
                      </a:spcAft>
                    </a:pPr>
                    <a:r>
                      <a:rPr lang="en-GB" sz="1400" kern="0" dirty="0">
                        <a:solidFill>
                          <a:srgbClr val="000000"/>
                        </a:solidFill>
                        <a:latin typeface="Times New Roman"/>
                        <a:ea typeface="Calibri"/>
                        <a:cs typeface="Arial"/>
                      </a:rPr>
                      <a:t>1590 cm</a:t>
                    </a:r>
                    <a:r>
                      <a:rPr lang="en-GB" sz="1400" kern="0" baseline="30000" dirty="0">
                        <a:solidFill>
                          <a:srgbClr val="000000"/>
                        </a:solidFill>
                        <a:latin typeface="Times New Roman"/>
                        <a:ea typeface="Calibri"/>
                        <a:cs typeface="Arial"/>
                      </a:rPr>
                      <a:t>-1</a:t>
                    </a:r>
                    <a:endParaRPr lang="en-GB" sz="900" kern="0" dirty="0">
                      <a:solidFill>
                        <a:sysClr val="windowText" lastClr="000000"/>
                      </a:solidFill>
                      <a:latin typeface="Calibri"/>
                      <a:ea typeface="Calibri"/>
                      <a:cs typeface="Arial"/>
                    </a:endParaRPr>
                  </a:p>
                </p:txBody>
              </p:sp>
            </p:grpSp>
            <p:sp>
              <p:nvSpPr>
                <p:cNvPr id="170" name="Rectangle 169"/>
                <p:cNvSpPr/>
                <p:nvPr/>
              </p:nvSpPr>
              <p:spPr>
                <a:xfrm>
                  <a:off x="1972637" y="2052043"/>
                  <a:ext cx="873125" cy="272284"/>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220">
                    <a:lnSpc>
                      <a:spcPct val="115000"/>
                    </a:lnSpc>
                    <a:spcAft>
                      <a:spcPts val="1000"/>
                    </a:spcAft>
                  </a:pPr>
                  <a:r>
                    <a:rPr lang="en-GB" sz="1400" kern="0">
                      <a:solidFill>
                        <a:srgbClr val="000000"/>
                      </a:solidFill>
                      <a:latin typeface="Times New Roman"/>
                      <a:ea typeface="Calibri"/>
                      <a:cs typeface="Arial"/>
                    </a:rPr>
                    <a:t>1290 cm</a:t>
                  </a:r>
                  <a:r>
                    <a:rPr lang="en-GB" sz="1400" kern="0" baseline="30000">
                      <a:solidFill>
                        <a:srgbClr val="000000"/>
                      </a:solidFill>
                      <a:latin typeface="Times New Roman"/>
                      <a:ea typeface="Calibri"/>
                      <a:cs typeface="Arial"/>
                    </a:rPr>
                    <a:t>-1</a:t>
                  </a:r>
                  <a:endParaRPr lang="en-GB" sz="900" kern="0">
                    <a:solidFill>
                      <a:sysClr val="windowText" lastClr="000000"/>
                    </a:solidFill>
                    <a:latin typeface="Calibri"/>
                    <a:ea typeface="Calibri"/>
                    <a:cs typeface="Arial"/>
                  </a:endParaRPr>
                </a:p>
              </p:txBody>
            </p:sp>
          </p:grpSp>
          <p:sp>
            <p:nvSpPr>
              <p:cNvPr id="168" name="Rectangle 167"/>
              <p:cNvSpPr/>
              <p:nvPr/>
            </p:nvSpPr>
            <p:spPr>
              <a:xfrm>
                <a:off x="569530" y="1078920"/>
                <a:ext cx="776484" cy="32048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220">
                  <a:lnSpc>
                    <a:spcPct val="115000"/>
                  </a:lnSpc>
                  <a:spcAft>
                    <a:spcPts val="1000"/>
                  </a:spcAft>
                </a:pPr>
                <a:r>
                  <a:rPr lang="en-GB" sz="1400" kern="0" dirty="0">
                    <a:solidFill>
                      <a:srgbClr val="000000"/>
                    </a:solidFill>
                    <a:latin typeface="Times New Roman"/>
                    <a:ea typeface="Calibri"/>
                    <a:cs typeface="Arial"/>
                  </a:rPr>
                  <a:t>268 cm</a:t>
                </a:r>
                <a:r>
                  <a:rPr lang="en-GB" sz="1400" kern="0" baseline="30000" dirty="0">
                    <a:solidFill>
                      <a:srgbClr val="000000"/>
                    </a:solidFill>
                    <a:latin typeface="Times New Roman"/>
                    <a:ea typeface="Calibri"/>
                    <a:cs typeface="Arial"/>
                  </a:rPr>
                  <a:t>-1</a:t>
                </a:r>
                <a:endParaRPr lang="en-GB" sz="900" kern="0" dirty="0">
                  <a:solidFill>
                    <a:sysClr val="windowText" lastClr="000000"/>
                  </a:solidFill>
                  <a:latin typeface="Calibri"/>
                  <a:ea typeface="Calibri"/>
                  <a:cs typeface="Arial"/>
                </a:endParaRPr>
              </a:p>
            </p:txBody>
          </p:sp>
        </p:grpSp>
        <p:sp>
          <p:nvSpPr>
            <p:cNvPr id="165" name="Rectangle 164"/>
            <p:cNvSpPr/>
            <p:nvPr/>
          </p:nvSpPr>
          <p:spPr>
            <a:xfrm>
              <a:off x="12976600" y="28389038"/>
              <a:ext cx="8619779" cy="1446532"/>
            </a:xfrm>
            <a:prstGeom prst="rect">
              <a:avLst/>
            </a:prstGeom>
          </p:spPr>
          <p:txBody>
            <a:bodyPr wrap="square" lIns="91421" tIns="45711" rIns="91421" bIns="45711">
              <a:spAutoFit/>
            </a:bodyPr>
            <a:lstStyle/>
            <a:p>
              <a:pPr algn="just"/>
              <a:r>
                <a:rPr lang="en-US" sz="2200" b="1" dirty="0">
                  <a:latin typeface="Times New Roman"/>
                </a:rPr>
                <a:t>Fig </a:t>
              </a:r>
              <a:r>
                <a:rPr lang="en-US" sz="2200" b="1" dirty="0" smtClean="0">
                  <a:latin typeface="Times New Roman"/>
                </a:rPr>
                <a:t>6.</a:t>
              </a:r>
              <a:r>
                <a:rPr lang="en-US" sz="2200" dirty="0" smtClean="0">
                  <a:latin typeface="Times New Roman"/>
                </a:rPr>
                <a:t> </a:t>
              </a:r>
              <a:r>
                <a:rPr lang="en-US" sz="2200" dirty="0">
                  <a:latin typeface="Times New Roman"/>
                </a:rPr>
                <a:t>Raman spectra of Algal-SWCNT interaction following 24h exposure of algae to SWCNTs (100μL-1). The peaks observed at excitation 785 nm are characteristic of SWCNTs: RBM at 268cm-1, D band at 1290 cm-1, G band at 1590cm-1 and the G’ band at 2585 cm-1. </a:t>
              </a:r>
              <a:endParaRPr lang="en-GB" sz="2200" dirty="0"/>
            </a:p>
          </p:txBody>
        </p:sp>
        <p:sp>
          <p:nvSpPr>
            <p:cNvPr id="166" name="Rectangle 165"/>
            <p:cNvSpPr/>
            <p:nvPr/>
          </p:nvSpPr>
          <p:spPr>
            <a:xfrm>
              <a:off x="15035869" y="23218781"/>
              <a:ext cx="4501242" cy="661701"/>
            </a:xfrm>
            <a:prstGeom prst="rect">
              <a:avLst/>
            </a:prstGeom>
            <a:noFill/>
          </p:spPr>
          <p:txBody>
            <a:bodyPr wrap="square" lIns="91421" tIns="45711" rIns="91421" bIns="45711">
              <a:spAutoFit/>
            </a:bodyPr>
            <a:lstStyle/>
            <a:p>
              <a:pPr algn="ctr"/>
              <a:r>
                <a:rPr lang="en-GB" sz="3700" b="1" dirty="0">
                  <a:latin typeface="Times New Roman" pitchFamily="18" charset="0"/>
                  <a:cs typeface="Times New Roman" pitchFamily="18" charset="0"/>
                </a:rPr>
                <a:t>Raman spectroscopy</a:t>
              </a:r>
              <a:endParaRPr lang="en-GB" sz="4100" b="1" dirty="0">
                <a:latin typeface="Times New Roman" pitchFamily="18" charset="0"/>
                <a:cs typeface="Times New Roman" pitchFamily="18" charset="0"/>
              </a:endParaRPr>
            </a:p>
          </p:txBody>
        </p:sp>
      </p:grpSp>
      <p:cxnSp>
        <p:nvCxnSpPr>
          <p:cNvPr id="177" name="Straight Arrow Connector 176"/>
          <p:cNvCxnSpPr/>
          <p:nvPr/>
        </p:nvCxnSpPr>
        <p:spPr>
          <a:xfrm flipV="1">
            <a:off x="25628901" y="14061130"/>
            <a:ext cx="0" cy="362314"/>
          </a:xfrm>
          <a:prstGeom prst="straightConnector1">
            <a:avLst/>
          </a:prstGeom>
          <a:ln>
            <a:solidFill>
              <a:schemeClr val="tx2">
                <a:lumMod val="40000"/>
                <a:lumOff val="6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78" name="Straight Arrow Connector 177"/>
          <p:cNvCxnSpPr/>
          <p:nvPr/>
        </p:nvCxnSpPr>
        <p:spPr>
          <a:xfrm flipV="1">
            <a:off x="29660828" y="14063267"/>
            <a:ext cx="0" cy="358039"/>
          </a:xfrm>
          <a:prstGeom prst="straightConnector1">
            <a:avLst/>
          </a:prstGeom>
          <a:ln w="3810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79" name="Straight Arrow Connector 178"/>
          <p:cNvCxnSpPr/>
          <p:nvPr/>
        </p:nvCxnSpPr>
        <p:spPr>
          <a:xfrm flipV="1">
            <a:off x="35163242" y="13773718"/>
            <a:ext cx="0" cy="35803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048" name="Group 2047"/>
          <p:cNvGrpSpPr/>
          <p:nvPr/>
        </p:nvGrpSpPr>
        <p:grpSpPr>
          <a:xfrm>
            <a:off x="14385286" y="6430958"/>
            <a:ext cx="9841419" cy="4798610"/>
            <a:chOff x="14385286" y="6430958"/>
            <a:chExt cx="9841419" cy="4798610"/>
          </a:xfrm>
        </p:grpSpPr>
        <p:grpSp>
          <p:nvGrpSpPr>
            <p:cNvPr id="8" name="Group 7"/>
            <p:cNvGrpSpPr/>
            <p:nvPr/>
          </p:nvGrpSpPr>
          <p:grpSpPr>
            <a:xfrm>
              <a:off x="14385286" y="6430958"/>
              <a:ext cx="9841419" cy="4798610"/>
              <a:chOff x="14385286" y="6430958"/>
              <a:chExt cx="9841419" cy="4798610"/>
            </a:xfrm>
          </p:grpSpPr>
          <p:grpSp>
            <p:nvGrpSpPr>
              <p:cNvPr id="23" name="Group 22"/>
              <p:cNvGrpSpPr/>
              <p:nvPr/>
            </p:nvGrpSpPr>
            <p:grpSpPr>
              <a:xfrm>
                <a:off x="14385286" y="6430958"/>
                <a:ext cx="9841419" cy="4798610"/>
                <a:chOff x="14603239" y="6571676"/>
                <a:chExt cx="8783497" cy="5837972"/>
              </a:xfrm>
            </p:grpSpPr>
            <p:grpSp>
              <p:nvGrpSpPr>
                <p:cNvPr id="19" name="Group 18"/>
                <p:cNvGrpSpPr/>
                <p:nvPr/>
              </p:nvGrpSpPr>
              <p:grpSpPr>
                <a:xfrm>
                  <a:off x="14603239" y="6571676"/>
                  <a:ext cx="8772541" cy="4568443"/>
                  <a:chOff x="3584395" y="16523846"/>
                  <a:chExt cx="9171963" cy="4160336"/>
                </a:xfrm>
              </p:grpSpPr>
              <p:pic>
                <p:nvPicPr>
                  <p:cNvPr id="20" name="Picture 19" descr="E:\Results 2013\Algea\SEM\Mark Hartl\Stock carbon nano tubes\Stock carbon nano tubes_014.tif"/>
                  <p:cNvPicPr/>
                  <p:nvPr/>
                </p:nvPicPr>
                <p:blipFill>
                  <a:blip r:embed="rId24" cstate="email">
                    <a:extLst>
                      <a:ext uri="{BEBA8EAE-BF5A-486C-A8C5-ECC9F3942E4B}">
                        <a14:imgProps xmlns:a14="http://schemas.microsoft.com/office/drawing/2010/main">
                          <a14:imgLayer r:embed="rId2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584395" y="16523847"/>
                    <a:ext cx="4457547" cy="4160335"/>
                  </a:xfrm>
                  <a:prstGeom prst="rect">
                    <a:avLst/>
                  </a:prstGeom>
                  <a:noFill/>
                  <a:ln>
                    <a:noFill/>
                  </a:ln>
                </p:spPr>
              </p:pic>
              <p:pic>
                <p:nvPicPr>
                  <p:cNvPr id="21" name="Picture 20" descr="E:\Results 2013\Algea\SEM\Mark Hartl\Stock carbon nano tubes\Stock carbon nano tubes_016.tif"/>
                  <p:cNvPicPr/>
                  <p:nvPr/>
                </p:nvPicPr>
                <p:blipFill rotWithShape="1">
                  <a:blip r:embed="rId26" cstate="email">
                    <a:extLst>
                      <a:ext uri="{BEBA8EAE-BF5A-486C-A8C5-ECC9F3942E4B}">
                        <a14:imgProps xmlns:a14="http://schemas.microsoft.com/office/drawing/2010/main">
                          <a14:imgLayer r:embed="rId27">
                            <a14:imgEffect>
                              <a14:sharpenSoften amount="50000"/>
                            </a14:imgEffect>
                          </a14:imgLayer>
                        </a14:imgProps>
                      </a:ext>
                      <a:ext uri="{28A0092B-C50C-407E-A947-70E740481C1C}">
                        <a14:useLocalDpi xmlns:a14="http://schemas.microsoft.com/office/drawing/2010/main"/>
                      </a:ext>
                    </a:extLst>
                  </a:blip>
                  <a:srcRect l="200"/>
                  <a:stretch/>
                </p:blipFill>
                <p:spPr bwMode="auto">
                  <a:xfrm>
                    <a:off x="8100234" y="16523846"/>
                    <a:ext cx="4656124" cy="4160335"/>
                  </a:xfrm>
                  <a:prstGeom prst="rect">
                    <a:avLst/>
                  </a:prstGeom>
                  <a:noFill/>
                  <a:ln>
                    <a:noFill/>
                  </a:ln>
                  <a:extLst>
                    <a:ext uri="{53640926-AAD7-44D8-BBD7-CCE9431645EC}">
                      <a14:shadowObscured xmlns:a14="http://schemas.microsoft.com/office/drawing/2010/main"/>
                    </a:ext>
                  </a:extLst>
                </p:spPr>
              </p:pic>
            </p:grpSp>
            <p:sp>
              <p:nvSpPr>
                <p:cNvPr id="22" name="Rectangle 21"/>
                <p:cNvSpPr/>
                <p:nvPr/>
              </p:nvSpPr>
              <p:spPr>
                <a:xfrm>
                  <a:off x="14606290" y="11140119"/>
                  <a:ext cx="8780446" cy="1269529"/>
                </a:xfrm>
                <a:prstGeom prst="rect">
                  <a:avLst/>
                </a:prstGeom>
              </p:spPr>
              <p:txBody>
                <a:bodyPr wrap="square">
                  <a:spAutoFit/>
                </a:bodyPr>
                <a:lstStyle/>
                <a:p>
                  <a:pPr algn="just"/>
                  <a:r>
                    <a:rPr lang="en-GB" sz="2300" b="1" dirty="0" smtClean="0">
                      <a:latin typeface="Times New Roman" panose="02020603050405020304" pitchFamily="18" charset="0"/>
                      <a:ea typeface="Calibri"/>
                      <a:cs typeface="Times New Roman" panose="02020603050405020304" pitchFamily="18" charset="0"/>
                    </a:rPr>
                    <a:t>Fig 2. </a:t>
                  </a:r>
                  <a:r>
                    <a:rPr lang="en-GB" sz="2300" dirty="0">
                      <a:latin typeface="Times New Roman" panose="02020603050405020304" pitchFamily="18" charset="0"/>
                      <a:ea typeface="Calibri"/>
                      <a:cs typeface="Times New Roman" panose="02020603050405020304" pitchFamily="18" charset="0"/>
                    </a:rPr>
                    <a:t>Scanning electron microscope images of SWCNT. </a:t>
                  </a:r>
                  <a:r>
                    <a:rPr lang="en-GB" sz="2300" dirty="0" smtClean="0">
                      <a:latin typeface="Times New Roman" panose="02020603050405020304" pitchFamily="18" charset="0"/>
                      <a:ea typeface="Calibri"/>
                      <a:cs typeface="Times New Roman" panose="02020603050405020304" pitchFamily="18" charset="0"/>
                    </a:rPr>
                    <a:t>(a)</a:t>
                  </a:r>
                  <a:r>
                    <a:rPr lang="en-GB" sz="2300" dirty="0">
                      <a:latin typeface="Times New Roman" panose="02020603050405020304" pitchFamily="18" charset="0"/>
                      <a:ea typeface="Calibri"/>
                      <a:cs typeface="Times New Roman" panose="02020603050405020304" pitchFamily="18" charset="0"/>
                    </a:rPr>
                    <a:t> Crystallized SWNT-SRNOM films </a:t>
                  </a:r>
                  <a:r>
                    <a:rPr lang="en-GB" sz="2300" dirty="0" smtClean="0">
                      <a:latin typeface="Times New Roman" panose="02020603050405020304" pitchFamily="18" charset="0"/>
                      <a:ea typeface="Calibri"/>
                      <a:cs typeface="Times New Roman" panose="02020603050405020304" pitchFamily="18" charset="0"/>
                    </a:rPr>
                    <a:t>(b) </a:t>
                  </a:r>
                  <a:r>
                    <a:rPr lang="en-GB" sz="2300" dirty="0">
                      <a:latin typeface="Times New Roman" panose="02020603050405020304" pitchFamily="18" charset="0"/>
                      <a:ea typeface="Calibri"/>
                      <a:cs typeface="Times New Roman" panose="02020603050405020304" pitchFamily="18" charset="0"/>
                    </a:rPr>
                    <a:t>SEM images of an individual </a:t>
                  </a:r>
                  <a:r>
                    <a:rPr lang="en-GB" sz="2300" dirty="0" smtClean="0">
                      <a:latin typeface="Times New Roman" panose="02020603050405020304" pitchFamily="18" charset="0"/>
                      <a:ea typeface="Calibri"/>
                      <a:cs typeface="Times New Roman" panose="02020603050405020304" pitchFamily="18" charset="0"/>
                    </a:rPr>
                    <a:t>SWCNT.</a:t>
                  </a:r>
                  <a:endParaRPr lang="en-GB" sz="2300" dirty="0">
                    <a:latin typeface="Times New Roman" panose="02020603050405020304" pitchFamily="18" charset="0"/>
                    <a:cs typeface="Times New Roman" panose="02020603050405020304" pitchFamily="18" charset="0"/>
                  </a:endParaRPr>
                </a:p>
              </p:txBody>
            </p:sp>
          </p:grpSp>
          <p:cxnSp>
            <p:nvCxnSpPr>
              <p:cNvPr id="3" name="Straight Arrow Connector 2"/>
              <p:cNvCxnSpPr/>
              <p:nvPr/>
            </p:nvCxnSpPr>
            <p:spPr>
              <a:xfrm flipH="1">
                <a:off x="22112583" y="8793926"/>
                <a:ext cx="71393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1" name="Rectangle 60"/>
            <p:cNvSpPr/>
            <p:nvPr/>
          </p:nvSpPr>
          <p:spPr>
            <a:xfrm>
              <a:off x="22826517" y="8709741"/>
              <a:ext cx="974487" cy="161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chemeClr val="bg1"/>
                  </a:solidFill>
                </a:rPr>
                <a:t>SWCNT</a:t>
              </a:r>
              <a:endParaRPr lang="en-GB" sz="1800" dirty="0">
                <a:solidFill>
                  <a:schemeClr val="bg1"/>
                </a:solidFill>
              </a:endParaRPr>
            </a:p>
          </p:txBody>
        </p:sp>
      </p:grpSp>
    </p:spTree>
    <p:extLst>
      <p:ext uri="{BB962C8B-B14F-4D97-AF65-F5344CB8AC3E}">
        <p14:creationId xmlns:p14="http://schemas.microsoft.com/office/powerpoint/2010/main" val="3825813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82CCC60-E8CD-4174-8B1A-7DF615B22EEF}" type="slidenum">
              <a:rPr lang="en-US" smtClean="0"/>
              <a:pPr/>
              <a:t>3</a:t>
            </a:fld>
            <a:endParaRPr lang="en-US"/>
          </a:p>
        </p:txBody>
      </p:sp>
      <p:grpSp>
        <p:nvGrpSpPr>
          <p:cNvPr id="12" name="Group 11"/>
          <p:cNvGrpSpPr/>
          <p:nvPr/>
        </p:nvGrpSpPr>
        <p:grpSpPr>
          <a:xfrm>
            <a:off x="1015546" y="915822"/>
            <a:ext cx="10383938" cy="10559127"/>
            <a:chOff x="5537995" y="10529885"/>
            <a:chExt cx="9190151" cy="8023714"/>
          </a:xfrm>
        </p:grpSpPr>
        <p:sp>
          <p:nvSpPr>
            <p:cNvPr id="5" name="Rectangle 4"/>
            <p:cNvSpPr/>
            <p:nvPr/>
          </p:nvSpPr>
          <p:spPr>
            <a:xfrm>
              <a:off x="5749400" y="10536237"/>
              <a:ext cx="3895808" cy="491123"/>
            </a:xfrm>
            <a:prstGeom prst="rect">
              <a:avLst/>
            </a:prstGeom>
            <a:noFill/>
          </p:spPr>
          <p:txBody>
            <a:bodyPr wrap="square" lIns="91421" tIns="45711" rIns="91421" bIns="45711">
              <a:spAutoFit/>
            </a:bodyPr>
            <a:lstStyle/>
            <a:p>
              <a:pPr algn="ctr" defTabSz="3414296"/>
              <a:r>
                <a:rPr lang="en-GB" sz="3600" b="1" dirty="0" smtClean="0">
                  <a:solidFill>
                    <a:prstClr val="black"/>
                  </a:solidFill>
                  <a:latin typeface="Times New Roman" pitchFamily="18" charset="0"/>
                  <a:cs typeface="Times New Roman" pitchFamily="18" charset="0"/>
                </a:rPr>
                <a:t>Algal cell viability</a:t>
              </a:r>
              <a:endParaRPr lang="en-GB" sz="3600" b="1" dirty="0">
                <a:solidFill>
                  <a:prstClr val="black"/>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graphicFrame>
              <p:nvGraphicFramePr>
                <p:cNvPr id="6" name="Chart 5"/>
                <p:cNvGraphicFramePr/>
                <p:nvPr>
                  <p:extLst>
                    <p:ext uri="{D42A27DB-BD31-4B8C-83A1-F6EECF244321}">
                      <p14:modId xmlns:p14="http://schemas.microsoft.com/office/powerpoint/2010/main" val="899546148"/>
                    </p:ext>
                  </p:extLst>
                </p:nvPr>
              </p:nvGraphicFramePr>
              <p:xfrm>
                <a:off x="9848609" y="10529885"/>
                <a:ext cx="4879537" cy="5807952"/>
              </p:xfrm>
              <a:graphic>
                <a:graphicData uri="http://schemas.openxmlformats.org/drawingml/2006/chart">
                  <c:chart xmlns:c="http://schemas.openxmlformats.org/drawingml/2006/chart" xmlns:r="http://schemas.openxmlformats.org/officeDocument/2006/relationships" r:id="rId5"/>
                </a:graphicData>
              </a:graphic>
            </p:graphicFrame>
          </mc:Choice>
          <mc:Fallback xmlns="">
            <p:graphicFrame>
              <p:nvGraphicFramePr>
                <p:cNvPr id="6" name="Chart 5"/>
                <p:cNvGraphicFramePr/>
                <p:nvPr>
                  <p:extLst>
                    <p:ext uri="{D42A27DB-BD31-4B8C-83A1-F6EECF244321}">
                      <p14:modId xmlns:p14="http://schemas.microsoft.com/office/powerpoint/2010/main" val="899546148"/>
                    </p:ext>
                  </p:extLst>
                </p:nvPr>
              </p:nvGraphicFramePr>
              <p:xfrm>
                <a:off x="9848609" y="10529885"/>
                <a:ext cx="4879537" cy="5807952"/>
              </p:xfrm>
              <a:graphic>
                <a:graphicData uri="http://schemas.openxmlformats.org/drawingml/2006/chart">
                  <c:chart xmlns:c="http://schemas.openxmlformats.org/drawingml/2006/chart" xmlns:r="http://schemas.openxmlformats.org/officeDocument/2006/relationships" r:id="rId6"/>
                </a:graphicData>
              </a:graphic>
            </p:graphicFrame>
          </mc:Fallback>
        </mc:AlternateContent>
        <p:grpSp>
          <p:nvGrpSpPr>
            <p:cNvPr id="7" name="Group 6"/>
            <p:cNvGrpSpPr/>
            <p:nvPr/>
          </p:nvGrpSpPr>
          <p:grpSpPr>
            <a:xfrm>
              <a:off x="5708674" y="11333146"/>
              <a:ext cx="4021987" cy="4813763"/>
              <a:chOff x="0" y="0"/>
              <a:chExt cx="3943350" cy="3838575"/>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l="29619" t="9148" r="42915" b="25629"/>
              <a:stretch/>
            </p:blipFill>
            <p:spPr bwMode="auto">
              <a:xfrm>
                <a:off x="0" y="0"/>
                <a:ext cx="1866900" cy="38385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a:ext>
                </a:extLst>
              </a:blip>
              <a:srcRect l="30024" t="9212" r="43073" b="25456"/>
              <a:stretch/>
            </p:blipFill>
            <p:spPr bwMode="auto">
              <a:xfrm>
                <a:off x="2066925" y="0"/>
                <a:ext cx="1876425" cy="38385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pSp>
        <mc:AlternateContent xmlns:mc="http://schemas.openxmlformats.org/markup-compatibility/2006" xmlns:a14="http://schemas.microsoft.com/office/drawing/2010/main">
          <mc:Choice Requires="a14">
            <p:sp>
              <p:nvSpPr>
                <p:cNvPr id="10" name="Rectangle 9"/>
                <p:cNvSpPr/>
                <p:nvPr/>
              </p:nvSpPr>
              <p:spPr>
                <a:xfrm>
                  <a:off x="10092720" y="16331791"/>
                  <a:ext cx="4500278" cy="2221808"/>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8.</a:t>
                  </a:r>
                  <a:r>
                    <a:rPr lang="en-GB" sz="2300" i="1" dirty="0" smtClean="0">
                      <a:solidFill>
                        <a:prstClr val="black"/>
                      </a:solidFill>
                      <a:latin typeface="Times New Roman" panose="02020603050405020304" pitchFamily="18" charset="0"/>
                      <a:cs typeface="Times New Roman" panose="02020603050405020304" pitchFamily="18" charset="0"/>
                    </a:rPr>
                    <a:t> T. suecica </a:t>
                  </a:r>
                  <a:r>
                    <a:rPr lang="en-GB" sz="2300" dirty="0">
                      <a:solidFill>
                        <a:prstClr val="black"/>
                      </a:solidFill>
                      <a:latin typeface="Times New Roman" panose="02020603050405020304" pitchFamily="18" charset="0"/>
                      <a:cs typeface="Times New Roman" panose="02020603050405020304" pitchFamily="18" charset="0"/>
                    </a:rPr>
                    <a:t>were exposed to three replicates of 500µg Lˉ</a:t>
                  </a:r>
                  <a:r>
                    <a:rPr lang="en-GB" sz="2300" baseline="30000" dirty="0">
                      <a:solidFill>
                        <a:prstClr val="black"/>
                      </a:solidFill>
                      <a:latin typeface="Times New Roman" panose="02020603050405020304" pitchFamily="18" charset="0"/>
                      <a:cs typeface="Times New Roman" panose="02020603050405020304" pitchFamily="18" charset="0"/>
                    </a:rPr>
                    <a:t>1</a:t>
                  </a:r>
                  <a:r>
                    <a:rPr lang="en-GB" sz="2300" dirty="0">
                      <a:solidFill>
                        <a:prstClr val="black"/>
                      </a:solidFill>
                      <a:latin typeface="Times New Roman" panose="02020603050405020304" pitchFamily="18" charset="0"/>
                      <a:cs typeface="Times New Roman" panose="02020603050405020304" pitchFamily="18" charset="0"/>
                    </a:rPr>
                    <a:t> SWCNTs. Statistically, there is no significant </a:t>
                  </a:r>
                  <a:r>
                    <a:rPr lang="en-GB" sz="2300" dirty="0" smtClean="0">
                      <a:solidFill>
                        <a:prstClr val="black"/>
                      </a:solidFill>
                      <a:latin typeface="Times New Roman" panose="02020603050405020304" pitchFamily="18" charset="0"/>
                      <a:cs typeface="Times New Roman" panose="02020603050405020304" pitchFamily="18" charset="0"/>
                    </a:rPr>
                    <a:t>difference </a:t>
                  </a:r>
                  <a:r>
                    <a:rPr lang="en-GB" sz="2300" dirty="0">
                      <a:solidFill>
                        <a:prstClr val="black"/>
                      </a:solidFill>
                      <a:latin typeface="Times New Roman" panose="02020603050405020304" pitchFamily="18" charset="0"/>
                      <a:cs typeface="Times New Roman" panose="02020603050405020304" pitchFamily="18" charset="0"/>
                    </a:rPr>
                    <a:t>between control and SWCNTs on t</a:t>
                  </a:r>
                  <a:r>
                    <a:rPr lang="en-GB" sz="2300" baseline="-25000" dirty="0">
                      <a:solidFill>
                        <a:prstClr val="black"/>
                      </a:solidFill>
                      <a:latin typeface="Times New Roman" panose="02020603050405020304" pitchFamily="18" charset="0"/>
                      <a:cs typeface="Times New Roman" panose="02020603050405020304" pitchFamily="18" charset="0"/>
                    </a:rPr>
                    <a:t>0</a:t>
                  </a:r>
                  <a:r>
                    <a:rPr lang="en-GB" sz="2300" dirty="0">
                      <a:solidFill>
                        <a:prstClr val="black"/>
                      </a:solidFill>
                      <a:latin typeface="Times New Roman" panose="02020603050405020304" pitchFamily="18" charset="0"/>
                      <a:cs typeface="Times New Roman" panose="02020603050405020304" pitchFamily="18" charset="0"/>
                    </a:rPr>
                    <a:t> (</a:t>
                  </a:r>
                  <a:r>
                    <a:rPr lang="en-GB" sz="2300" dirty="0" smtClean="0">
                      <a:solidFill>
                        <a:prstClr val="black"/>
                      </a:solidFill>
                      <a:latin typeface="Times New Roman" panose="02020603050405020304" pitchFamily="18" charset="0"/>
                      <a:cs typeface="Times New Roman" panose="02020603050405020304" pitchFamily="18" charset="0"/>
                    </a:rPr>
                    <a:t>P=0.312</a:t>
                  </a:r>
                  <a:r>
                    <a:rPr lang="en-GB" sz="2300" dirty="0">
                      <a:solidFill>
                        <a:prstClr val="black"/>
                      </a:solidFill>
                      <a:latin typeface="Times New Roman" panose="02020603050405020304" pitchFamily="18" charset="0"/>
                      <a:cs typeface="Times New Roman" panose="02020603050405020304" pitchFamily="18" charset="0"/>
                    </a:rPr>
                    <a:t>), however, from </a:t>
                  </a:r>
                  <a14:m>
                    <m:oMath xmlns:m="http://schemas.openxmlformats.org/officeDocument/2006/math">
                      <m:sSub>
                        <m:sSubPr>
                          <m:ctrlPr>
                            <a:rPr lang="en-GB" sz="2300" i="1">
                              <a:solidFill>
                                <a:prstClr val="black"/>
                              </a:solidFill>
                              <a:latin typeface="Cambria Math"/>
                            </a:rPr>
                          </m:ctrlPr>
                        </m:sSubPr>
                        <m:e>
                          <m:r>
                            <a:rPr lang="en-GB" sz="2300" i="1">
                              <a:solidFill>
                                <a:prstClr val="black"/>
                              </a:solidFill>
                              <a:latin typeface="Cambria Math"/>
                            </a:rPr>
                            <m:t>𝑡</m:t>
                          </m:r>
                        </m:e>
                        <m:sub>
                          <m:r>
                            <a:rPr lang="en-GB" sz="2300" i="1">
                              <a:solidFill>
                                <a:prstClr val="black"/>
                              </a:solidFill>
                              <a:latin typeface="Cambria Math"/>
                            </a:rPr>
                            <m:t>1</m:t>
                          </m:r>
                        </m:sub>
                      </m:sSub>
                      <m:r>
                        <a:rPr lang="en-GB" sz="2300" i="1">
                          <a:solidFill>
                            <a:prstClr val="black"/>
                          </a:solidFill>
                          <a:latin typeface="Cambria Math"/>
                        </a:rPr>
                        <m:t>→</m:t>
                      </m:r>
                      <m:sSub>
                        <m:sSubPr>
                          <m:ctrlPr>
                            <a:rPr lang="en-GB" sz="2300" i="1">
                              <a:solidFill>
                                <a:prstClr val="black"/>
                              </a:solidFill>
                              <a:latin typeface="Cambria Math"/>
                            </a:rPr>
                          </m:ctrlPr>
                        </m:sSubPr>
                        <m:e>
                          <m:r>
                            <a:rPr lang="en-GB" sz="2300" i="1">
                              <a:solidFill>
                                <a:prstClr val="black"/>
                              </a:solidFill>
                              <a:latin typeface="Cambria Math"/>
                            </a:rPr>
                            <m:t>𝑡</m:t>
                          </m:r>
                        </m:e>
                        <m:sub>
                          <m:r>
                            <a:rPr lang="en-GB" sz="2300" i="1">
                              <a:solidFill>
                                <a:prstClr val="black"/>
                              </a:solidFill>
                              <a:latin typeface="Cambria Math"/>
                            </a:rPr>
                            <m:t>3</m:t>
                          </m:r>
                        </m:sub>
                      </m:sSub>
                    </m:oMath>
                  </a14:m>
                  <a:r>
                    <a:rPr lang="en-GB" sz="2300" dirty="0">
                      <a:solidFill>
                        <a:prstClr val="black"/>
                      </a:solidFill>
                      <a:latin typeface="Times New Roman" panose="02020603050405020304" pitchFamily="18" charset="0"/>
                      <a:cs typeface="Times New Roman" panose="02020603050405020304" pitchFamily="18" charset="0"/>
                    </a:rPr>
                    <a:t> were observed there is significant difference (P&lt;0.001) in decreases the rate of chlorophyll. </a:t>
                  </a:r>
                </a:p>
              </p:txBody>
            </p:sp>
          </mc:Choice>
          <mc:Fallback xmlns="">
            <p:sp>
              <p:nvSpPr>
                <p:cNvPr id="10" name="Rectangle 9"/>
                <p:cNvSpPr>
                  <a:spLocks noRot="1" noChangeAspect="1" noMove="1" noResize="1" noEditPoints="1" noAdjustHandles="1" noChangeArrowheads="1" noChangeShapeType="1" noTextEdit="1"/>
                </p:cNvSpPr>
                <p:nvPr/>
              </p:nvSpPr>
              <p:spPr>
                <a:xfrm>
                  <a:off x="10092720" y="16331791"/>
                  <a:ext cx="4500278" cy="2221808"/>
                </a:xfrm>
                <a:prstGeom prst="rect">
                  <a:avLst/>
                </a:prstGeom>
                <a:blipFill rotWithShape="1">
                  <a:blip r:embed="rId9"/>
                  <a:stretch>
                    <a:fillRect l="-1799" t="-1670" r="-1679" b="-3758"/>
                  </a:stretch>
                </a:blipFill>
              </p:spPr>
              <p:txBody>
                <a:bodyPr/>
                <a:lstStyle/>
                <a:p>
                  <a:r>
                    <a:rPr lang="en-GB">
                      <a:noFill/>
                    </a:rPr>
                    <a:t> </a:t>
                  </a:r>
                </a:p>
              </p:txBody>
            </p:sp>
          </mc:Fallback>
        </mc:AlternateContent>
        <p:sp>
          <p:nvSpPr>
            <p:cNvPr id="11" name="Rectangle 10"/>
            <p:cNvSpPr/>
            <p:nvPr/>
          </p:nvSpPr>
          <p:spPr>
            <a:xfrm>
              <a:off x="5537995" y="16318037"/>
              <a:ext cx="4419574" cy="1683897"/>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7.</a:t>
              </a:r>
              <a:r>
                <a:rPr lang="en-GB" sz="2300" dirty="0" smtClean="0">
                  <a:solidFill>
                    <a:prstClr val="black"/>
                  </a:solidFill>
                  <a:latin typeface="Times New Roman" panose="02020603050405020304" pitchFamily="18" charset="0"/>
                  <a:cs typeface="Times New Roman" panose="02020603050405020304" pitchFamily="18" charset="0"/>
                </a:rPr>
                <a:t> Peaks (left) control and (right) 500µgLˉ¹ SWCNT show the viable </a:t>
              </a:r>
              <a:r>
                <a:rPr lang="en-GB" sz="2300" i="1" dirty="0" smtClean="0">
                  <a:solidFill>
                    <a:prstClr val="black"/>
                  </a:solidFill>
                  <a:latin typeface="Times New Roman" panose="02020603050405020304" pitchFamily="18" charset="0"/>
                  <a:cs typeface="Times New Roman" panose="02020603050405020304" pitchFamily="18" charset="0"/>
                </a:rPr>
                <a:t>T. suecica </a:t>
              </a:r>
              <a:r>
                <a:rPr lang="en-GB" sz="2300" dirty="0" smtClean="0">
                  <a:solidFill>
                    <a:prstClr val="black"/>
                  </a:solidFill>
                  <a:latin typeface="Times New Roman" panose="02020603050405020304" pitchFamily="18" charset="0"/>
                  <a:cs typeface="Times New Roman" panose="02020603050405020304" pitchFamily="18" charset="0"/>
                </a:rPr>
                <a:t>cells</a:t>
              </a:r>
              <a:r>
                <a:rPr lang="en-GB" sz="2300" i="1" dirty="0" smtClean="0">
                  <a:solidFill>
                    <a:prstClr val="black"/>
                  </a:solidFill>
                  <a:latin typeface="Times New Roman" panose="02020603050405020304" pitchFamily="18" charset="0"/>
                  <a:cs typeface="Times New Roman" panose="02020603050405020304" pitchFamily="18" charset="0"/>
                </a:rPr>
                <a:t> </a:t>
              </a:r>
              <a:r>
                <a:rPr lang="en-GB" sz="2300" dirty="0" smtClean="0">
                  <a:solidFill>
                    <a:prstClr val="black"/>
                  </a:solidFill>
                  <a:latin typeface="Times New Roman" panose="02020603050405020304" pitchFamily="18" charset="0"/>
                  <a:cs typeface="Times New Roman" panose="02020603050405020304" pitchFamily="18" charset="0"/>
                </a:rPr>
                <a:t>using </a:t>
              </a:r>
              <a:r>
                <a:rPr lang="en-GB" sz="2300" dirty="0" err="1" smtClean="0">
                  <a:solidFill>
                    <a:prstClr val="black"/>
                  </a:solidFill>
                  <a:latin typeface="Times New Roman" panose="02020603050405020304" pitchFamily="18" charset="0"/>
                  <a:cs typeface="Times New Roman" panose="02020603050405020304" pitchFamily="18" charset="0"/>
                </a:rPr>
                <a:t>Cyflow</a:t>
              </a:r>
              <a:r>
                <a:rPr lang="en-GB" sz="2300" dirty="0" smtClean="0">
                  <a:solidFill>
                    <a:prstClr val="black"/>
                  </a:solidFill>
                  <a:latin typeface="Times New Roman" panose="02020603050405020304" pitchFamily="18" charset="0"/>
                  <a:cs typeface="Times New Roman" panose="02020603050405020304" pitchFamily="18" charset="0"/>
                </a:rPr>
                <a:t>. Statistically, there is a significant difference between 500µgLˉ¹ SWCNT and control groups (P&lt;0.001) ANOVA.</a:t>
              </a:r>
              <a:endParaRPr lang="en-GB" sz="2300" dirty="0">
                <a:solidFill>
                  <a:prstClr val="black"/>
                </a:solidFill>
                <a:latin typeface="Times New Roman" panose="02020603050405020304" pitchFamily="18" charset="0"/>
                <a:cs typeface="Times New Roman" panose="02020603050405020304" pitchFamily="18" charset="0"/>
              </a:endParaRPr>
            </a:p>
          </p:txBody>
        </p:sp>
      </p:grpSp>
      <p:graphicFrame>
        <p:nvGraphicFramePr>
          <p:cNvPr id="13" name="Chart 12"/>
          <p:cNvGraphicFramePr/>
          <p:nvPr>
            <p:extLst>
              <p:ext uri="{D42A27DB-BD31-4B8C-83A1-F6EECF244321}">
                <p14:modId xmlns:p14="http://schemas.microsoft.com/office/powerpoint/2010/main" val="2116764445"/>
              </p:ext>
            </p:extLst>
          </p:nvPr>
        </p:nvGraphicFramePr>
        <p:xfrm>
          <a:off x="1122659" y="11857702"/>
          <a:ext cx="10078528" cy="6719019"/>
        </p:xfrm>
        <a:graphic>
          <a:graphicData uri="http://schemas.openxmlformats.org/drawingml/2006/chart">
            <c:chart xmlns:c="http://schemas.openxmlformats.org/drawingml/2006/chart" xmlns:r="http://schemas.openxmlformats.org/officeDocument/2006/relationships" r:id="rId10"/>
          </a:graphicData>
        </a:graphic>
      </p:graphicFrame>
      <p:sp>
        <p:nvSpPr>
          <p:cNvPr id="14" name="Rectangle 13"/>
          <p:cNvSpPr/>
          <p:nvPr/>
        </p:nvSpPr>
        <p:spPr>
          <a:xfrm>
            <a:off x="1208396" y="18600014"/>
            <a:ext cx="10038384" cy="1508105"/>
          </a:xfrm>
          <a:prstGeom prst="rect">
            <a:avLst/>
          </a:prstGeom>
        </p:spPr>
        <p:txBody>
          <a:bodyPr wrap="square">
            <a:spAutoFit/>
          </a:bodyPr>
          <a:lstStyle/>
          <a:p>
            <a:pPr algn="just"/>
            <a:r>
              <a:rPr lang="en-GB" sz="2300" b="1" dirty="0" smtClean="0">
                <a:latin typeface="Times New Roman" panose="02020603050405020304" pitchFamily="18" charset="0"/>
                <a:cs typeface="Times New Roman" panose="02020603050405020304" pitchFamily="18" charset="0"/>
              </a:rPr>
              <a:t>Fig 9. </a:t>
            </a:r>
            <a:r>
              <a:rPr lang="en-GB" sz="2300" i="1" dirty="0" smtClean="0">
                <a:latin typeface="Times New Roman" panose="02020603050405020304" pitchFamily="18" charset="0"/>
                <a:cs typeface="Times New Roman" panose="02020603050405020304" pitchFamily="18" charset="0"/>
              </a:rPr>
              <a:t>T. suecica</a:t>
            </a:r>
            <a:r>
              <a:rPr lang="en-GB" sz="2300" dirty="0" smtClean="0">
                <a:latin typeface="Times New Roman" panose="02020603050405020304" pitchFamily="18" charset="0"/>
                <a:cs typeface="Times New Roman" panose="02020603050405020304" pitchFamily="18" charset="0"/>
              </a:rPr>
              <a:t> </a:t>
            </a:r>
            <a:r>
              <a:rPr lang="en-GB" sz="2300" dirty="0">
                <a:latin typeface="Times New Roman" panose="02020603050405020304" pitchFamily="18" charset="0"/>
                <a:cs typeface="Times New Roman" panose="02020603050405020304" pitchFamily="18" charset="0"/>
              </a:rPr>
              <a:t>were exposed to SRNOM and SWCNTs at nominal concentrations (5µgLˉ¹, 10µgLˉ¹, 50µgLˉ¹, 100µgLˉ¹, and 500µgLˉ¹) for 8 days. Statistically, there was no significant difference between SRNOM, </a:t>
            </a:r>
            <a:r>
              <a:rPr lang="en-GB" sz="2300" dirty="0" smtClean="0">
                <a:latin typeface="Times New Roman" panose="02020603050405020304" pitchFamily="18" charset="0"/>
                <a:cs typeface="Times New Roman" panose="02020603050405020304" pitchFamily="18" charset="0"/>
              </a:rPr>
              <a:t>≤50µgL</a:t>
            </a:r>
            <a:r>
              <a:rPr lang="en-GB" sz="2300" dirty="0">
                <a:latin typeface="Times New Roman" panose="02020603050405020304" pitchFamily="18" charset="0"/>
                <a:cs typeface="Times New Roman" panose="02020603050405020304" pitchFamily="18" charset="0"/>
              </a:rPr>
              <a:t>ˉ</a:t>
            </a:r>
            <a:r>
              <a:rPr lang="en-GB" sz="2300" dirty="0" smtClean="0">
                <a:latin typeface="Times New Roman" panose="02020603050405020304" pitchFamily="18" charset="0"/>
                <a:cs typeface="Times New Roman" panose="02020603050405020304" pitchFamily="18" charset="0"/>
              </a:rPr>
              <a:t>¹ SWCNTs </a:t>
            </a:r>
            <a:r>
              <a:rPr lang="en-GB" sz="2300" dirty="0">
                <a:latin typeface="Times New Roman" panose="02020603050405020304" pitchFamily="18" charset="0"/>
                <a:cs typeface="Times New Roman" panose="02020603050405020304" pitchFamily="18" charset="0"/>
              </a:rPr>
              <a:t>and control groups; however, significant growth inhibition occurred </a:t>
            </a:r>
            <a:r>
              <a:rPr lang="en-GB" sz="2300" dirty="0" smtClean="0">
                <a:latin typeface="Times New Roman" panose="02020603050405020304" pitchFamily="18" charset="0"/>
                <a:cs typeface="Times New Roman" panose="02020603050405020304" pitchFamily="18" charset="0"/>
              </a:rPr>
              <a:t>≥100µgL</a:t>
            </a:r>
            <a:r>
              <a:rPr lang="en-GB" sz="2300" dirty="0">
                <a:latin typeface="Times New Roman" panose="02020603050405020304" pitchFamily="18" charset="0"/>
                <a:cs typeface="Times New Roman" panose="02020603050405020304" pitchFamily="18" charset="0"/>
              </a:rPr>
              <a:t>ˉ¹ (P&lt;0.001</a:t>
            </a:r>
            <a:r>
              <a:rPr lang="en-GB" sz="2300" dirty="0" smtClean="0">
                <a:latin typeface="Times New Roman" panose="02020603050405020304" pitchFamily="18" charset="0"/>
                <a:cs typeface="Times New Roman" panose="02020603050405020304" pitchFamily="18" charset="0"/>
              </a:rPr>
              <a:t>). </a:t>
            </a:r>
            <a:endParaRPr lang="en-GB" sz="2300" dirty="0">
              <a:latin typeface="Times New Roman" panose="02020603050405020304" pitchFamily="18" charset="0"/>
              <a:cs typeface="Times New Roman" panose="02020603050405020304" pitchFamily="18" charset="0"/>
            </a:endParaRPr>
          </a:p>
        </p:txBody>
      </p:sp>
      <p:pic>
        <p:nvPicPr>
          <p:cNvPr id="15" name="Picture 2" descr="http://cache2.asset-cache.net/xc/177866381.jpg?v=1&amp;c=IWSAsset&amp;k=2&amp;d=B53F616F4B95E55391BA62146227EBAB9F9E1D4B7E2155C11B04A28D7B6D95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1092305" y="10376546"/>
            <a:ext cx="21072474" cy="4581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7678638" y="116804"/>
            <a:ext cx="11830145" cy="646313"/>
          </a:xfrm>
          <a:prstGeom prst="rect">
            <a:avLst/>
          </a:prstGeom>
          <a:ln/>
        </p:spPr>
        <p:style>
          <a:lnRef idx="0">
            <a:schemeClr val="accent2"/>
          </a:lnRef>
          <a:fillRef idx="3">
            <a:schemeClr val="accent2"/>
          </a:fillRef>
          <a:effectRef idx="3">
            <a:schemeClr val="accent2"/>
          </a:effectRef>
          <a:fontRef idx="minor">
            <a:schemeClr val="lt1"/>
          </a:fontRef>
        </p:style>
        <p:txBody>
          <a:bodyPr wrap="square" lIns="91421" tIns="45711" rIns="91421" bIns="45711">
            <a:spAutoFit/>
          </a:bodyPr>
          <a:lstStyle/>
          <a:p>
            <a:pPr algn="ctr" defTabSz="3414296"/>
            <a:r>
              <a:rPr lang="en-GB" sz="3600" b="1" dirty="0" smtClean="0">
                <a:solidFill>
                  <a:schemeClr val="bg1"/>
                </a:solidFill>
                <a:latin typeface="Times New Roman" pitchFamily="18" charset="0"/>
                <a:cs typeface="Times New Roman" pitchFamily="18" charset="0"/>
              </a:rPr>
              <a:t>3. Food behaviour of mussels, mitigating nanotube toxicity </a:t>
            </a:r>
            <a:endParaRPr lang="en-GB" sz="3600" b="1" dirty="0">
              <a:solidFill>
                <a:schemeClr val="bg1"/>
              </a:solidFill>
              <a:latin typeface="Times New Roman" pitchFamily="18" charset="0"/>
              <a:cs typeface="Times New Roman" pitchFamily="18" charset="0"/>
            </a:endParaRPr>
          </a:p>
        </p:txBody>
      </p:sp>
      <p:grpSp>
        <p:nvGrpSpPr>
          <p:cNvPr id="34" name="Group 33"/>
          <p:cNvGrpSpPr/>
          <p:nvPr/>
        </p:nvGrpSpPr>
        <p:grpSpPr>
          <a:xfrm>
            <a:off x="11857600" y="941926"/>
            <a:ext cx="9467710" cy="9367021"/>
            <a:chOff x="22048412" y="9858764"/>
            <a:chExt cx="7842453" cy="8924036"/>
          </a:xfrm>
        </p:grpSpPr>
        <p:sp>
          <p:nvSpPr>
            <p:cNvPr id="17" name="Rectangle 16"/>
            <p:cNvSpPr/>
            <p:nvPr/>
          </p:nvSpPr>
          <p:spPr>
            <a:xfrm>
              <a:off x="22048412" y="9858764"/>
              <a:ext cx="7842453" cy="527798"/>
            </a:xfrm>
            <a:prstGeom prst="rect">
              <a:avLst/>
            </a:prstGeom>
            <a:noFill/>
          </p:spPr>
          <p:txBody>
            <a:bodyPr wrap="square">
              <a:spAutoFit/>
            </a:bodyPr>
            <a:lstStyle/>
            <a:p>
              <a:pPr algn="ctr" defTabSz="3414296"/>
              <a:r>
                <a:rPr lang="en-GB" sz="3000" b="1" dirty="0" smtClean="0">
                  <a:solidFill>
                    <a:prstClr val="black"/>
                  </a:solidFill>
                  <a:latin typeface="Times New Roman" pitchFamily="18" charset="0"/>
                  <a:cs typeface="Times New Roman" pitchFamily="18" charset="0"/>
                </a:rPr>
                <a:t>Mussel expels SWCNT in the presence of algae</a:t>
              </a:r>
              <a:endParaRPr lang="en-GB" sz="3000" b="1" dirty="0">
                <a:solidFill>
                  <a:prstClr val="black"/>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8" name="Rectangle 17"/>
                <p:cNvSpPr/>
                <p:nvPr/>
              </p:nvSpPr>
              <p:spPr>
                <a:xfrm>
                  <a:off x="22196771" y="16671608"/>
                  <a:ext cx="7482949" cy="2111192"/>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10.</a:t>
                  </a:r>
                  <a:r>
                    <a:rPr lang="en-GB" sz="2300" dirty="0" smtClean="0">
                      <a:solidFill>
                        <a:prstClr val="black"/>
                      </a:solidFill>
                      <a:latin typeface="Times New Roman" panose="02020603050405020304" pitchFamily="18" charset="0"/>
                      <a:cs typeface="Times New Roman" panose="02020603050405020304" pitchFamily="18" charset="0"/>
                    </a:rPr>
                    <a:t> A digital photography camera observed the feeding behaviour of mussels when fed the SWCNTs + algae: (a) mussel starts to expel SWCNTs; long black nanotubes still attached to the inhalant siphon of mussel; (b) the front moves rapidly toward the outside body from </a:t>
                  </a:r>
                  <a14:m>
                    <m:oMath xmlns:m="http://schemas.openxmlformats.org/officeDocument/2006/math">
                      <m:sSub>
                        <m:sSubPr>
                          <m:ctrlPr>
                            <a:rPr lang="en-GB" sz="2300" i="1">
                              <a:solidFill>
                                <a:prstClr val="black"/>
                              </a:solidFill>
                              <a:latin typeface="Cambria Math"/>
                            </a:rPr>
                          </m:ctrlPr>
                        </m:sSubPr>
                        <m:e>
                          <m:r>
                            <a:rPr lang="en-GB" sz="2300" i="1">
                              <a:solidFill>
                                <a:prstClr val="black"/>
                              </a:solidFill>
                              <a:latin typeface="Cambria Math"/>
                            </a:rPr>
                            <m:t>𝑡</m:t>
                          </m:r>
                        </m:e>
                        <m:sub>
                          <m:r>
                            <a:rPr lang="en-GB" sz="2300" i="1">
                              <a:solidFill>
                                <a:prstClr val="black"/>
                              </a:solidFill>
                              <a:latin typeface="Cambria Math"/>
                            </a:rPr>
                            <m:t>0</m:t>
                          </m:r>
                        </m:sub>
                      </m:sSub>
                      <m:r>
                        <a:rPr lang="en-GB" sz="2300" i="1">
                          <a:solidFill>
                            <a:prstClr val="black"/>
                          </a:solidFill>
                          <a:latin typeface="Cambria Math"/>
                        </a:rPr>
                        <m:t>→</m:t>
                      </m:r>
                      <m:sSub>
                        <m:sSubPr>
                          <m:ctrlPr>
                            <a:rPr lang="en-GB" sz="2300" i="1">
                              <a:solidFill>
                                <a:prstClr val="black"/>
                              </a:solidFill>
                              <a:latin typeface="Cambria Math"/>
                            </a:rPr>
                          </m:ctrlPr>
                        </m:sSubPr>
                        <m:e>
                          <m:r>
                            <a:rPr lang="en-GB" sz="2300" i="1">
                              <a:solidFill>
                                <a:prstClr val="black"/>
                              </a:solidFill>
                              <a:latin typeface="Cambria Math"/>
                            </a:rPr>
                            <m:t>𝑡</m:t>
                          </m:r>
                        </m:e>
                        <m:sub>
                          <m:r>
                            <a:rPr lang="en-GB" sz="2300" i="1">
                              <a:solidFill>
                                <a:prstClr val="black"/>
                              </a:solidFill>
                              <a:latin typeface="Cambria Math"/>
                            </a:rPr>
                            <m:t>1</m:t>
                          </m:r>
                        </m:sub>
                      </m:sSub>
                    </m:oMath>
                  </a14:m>
                  <a:r>
                    <a:rPr lang="en-GB" sz="2300" dirty="0">
                      <a:solidFill>
                        <a:prstClr val="black"/>
                      </a:solidFill>
                      <a:latin typeface="Times New Roman" panose="02020603050405020304" pitchFamily="18" charset="0"/>
                      <a:cs typeface="Times New Roman" panose="02020603050405020304" pitchFamily="18" charset="0"/>
                    </a:rPr>
                    <a:t> approximately 2 min</a:t>
                  </a:r>
                  <a:r>
                    <a:rPr lang="en-GB" sz="2300" dirty="0" smtClean="0">
                      <a:solidFill>
                        <a:prstClr val="black"/>
                      </a:solidFill>
                      <a:latin typeface="Times New Roman" panose="02020603050405020304" pitchFamily="18" charset="0"/>
                      <a:cs typeface="Times New Roman" panose="02020603050405020304" pitchFamily="18" charset="0"/>
                    </a:rPr>
                    <a:t>).</a:t>
                  </a:r>
                  <a:endParaRPr lang="en-GB" sz="23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2196771" y="16671608"/>
                  <a:ext cx="7482949" cy="2111192"/>
                </a:xfrm>
                <a:prstGeom prst="rect">
                  <a:avLst/>
                </a:prstGeom>
                <a:blipFill rotWithShape="1">
                  <a:blip r:embed="rId12"/>
                  <a:stretch>
                    <a:fillRect l="-1013" t="-2204" r="-1013"/>
                  </a:stretch>
                </a:blipFill>
              </p:spPr>
              <p:txBody>
                <a:bodyPr/>
                <a:lstStyle/>
                <a:p>
                  <a:r>
                    <a:rPr lang="en-GB">
                      <a:noFill/>
                    </a:rPr>
                    <a:t> </a:t>
                  </a:r>
                </a:p>
              </p:txBody>
            </p:sp>
          </mc:Fallback>
        </mc:AlternateContent>
        <p:grpSp>
          <p:nvGrpSpPr>
            <p:cNvPr id="19" name="Group 18"/>
            <p:cNvGrpSpPr/>
            <p:nvPr/>
          </p:nvGrpSpPr>
          <p:grpSpPr>
            <a:xfrm>
              <a:off x="22196771" y="10415826"/>
              <a:ext cx="7557779" cy="2503220"/>
              <a:chOff x="22484803" y="10221642"/>
              <a:chExt cx="7272808" cy="2677291"/>
            </a:xfrm>
          </p:grpSpPr>
          <p:grpSp>
            <p:nvGrpSpPr>
              <p:cNvPr id="20" name="Group 19"/>
              <p:cNvGrpSpPr/>
              <p:nvPr/>
            </p:nvGrpSpPr>
            <p:grpSpPr>
              <a:xfrm>
                <a:off x="22484803" y="10221642"/>
                <a:ext cx="7272808" cy="2677291"/>
                <a:chOff x="22484803" y="10221642"/>
                <a:chExt cx="7272808" cy="2677291"/>
              </a:xfrm>
            </p:grpSpPr>
            <p:grpSp>
              <p:nvGrpSpPr>
                <p:cNvPr id="22" name="Group 21"/>
                <p:cNvGrpSpPr/>
                <p:nvPr/>
              </p:nvGrpSpPr>
              <p:grpSpPr>
                <a:xfrm>
                  <a:off x="22484803" y="10221642"/>
                  <a:ext cx="7272808" cy="2677291"/>
                  <a:chOff x="22484803" y="10221642"/>
                  <a:chExt cx="7272808" cy="2677291"/>
                </a:xfrm>
              </p:grpSpPr>
              <p:grpSp>
                <p:nvGrpSpPr>
                  <p:cNvPr id="24" name="Group 23"/>
                  <p:cNvGrpSpPr/>
                  <p:nvPr/>
                </p:nvGrpSpPr>
                <p:grpSpPr>
                  <a:xfrm>
                    <a:off x="22484803" y="10221642"/>
                    <a:ext cx="7272808" cy="2677291"/>
                    <a:chOff x="22484803" y="10221642"/>
                    <a:chExt cx="7272808" cy="2677291"/>
                  </a:xfrm>
                </p:grpSpPr>
                <p:grpSp>
                  <p:nvGrpSpPr>
                    <p:cNvPr id="26" name="Group 25"/>
                    <p:cNvGrpSpPr/>
                    <p:nvPr/>
                  </p:nvGrpSpPr>
                  <p:grpSpPr>
                    <a:xfrm>
                      <a:off x="22484803" y="10221642"/>
                      <a:ext cx="7200800" cy="2677291"/>
                      <a:chOff x="22484803" y="10221642"/>
                      <a:chExt cx="7200800" cy="2677291"/>
                    </a:xfrm>
                  </p:grpSpPr>
                  <p:grpSp>
                    <p:nvGrpSpPr>
                      <p:cNvPr id="28" name="Group 27"/>
                      <p:cNvGrpSpPr/>
                      <p:nvPr/>
                    </p:nvGrpSpPr>
                    <p:grpSpPr>
                      <a:xfrm>
                        <a:off x="22484803" y="10221642"/>
                        <a:ext cx="7200800" cy="2677291"/>
                        <a:chOff x="22484803" y="10221642"/>
                        <a:chExt cx="7200800" cy="2677291"/>
                      </a:xfrm>
                    </p:grpSpPr>
                    <p:grpSp>
                      <p:nvGrpSpPr>
                        <p:cNvPr id="30" name="Group 29"/>
                        <p:cNvGrpSpPr/>
                        <p:nvPr/>
                      </p:nvGrpSpPr>
                      <p:grpSpPr>
                        <a:xfrm>
                          <a:off x="22484803" y="10221642"/>
                          <a:ext cx="7200800" cy="2677291"/>
                          <a:chOff x="22484803" y="10221642"/>
                          <a:chExt cx="7200800" cy="2677291"/>
                        </a:xfrm>
                      </p:grpSpPr>
                      <p:pic>
                        <p:nvPicPr>
                          <p:cNvPr id="32" name="Picture 31" descr="C:\Users\TEMP\AppData\Local\Microsoft\Windows\Temporary Internet Files\Content.Word\IMG_3079.png"/>
                          <p:cNvPicPr/>
                          <p:nvPr/>
                        </p:nvPicPr>
                        <p:blipFill>
                          <a:blip r:embed="rId13" cstate="print">
                            <a:extLst>
                              <a:ext uri="{28A0092B-C50C-407E-A947-70E740481C1C}">
                                <a14:useLocalDpi xmlns:a14="http://schemas.microsoft.com/office/drawing/2010/main"/>
                              </a:ext>
                            </a:extLst>
                          </a:blip>
                          <a:srcRect/>
                          <a:stretch>
                            <a:fillRect/>
                          </a:stretch>
                        </p:blipFill>
                        <p:spPr bwMode="auto">
                          <a:xfrm>
                            <a:off x="22484803" y="10221642"/>
                            <a:ext cx="3580319" cy="2664027"/>
                          </a:xfrm>
                          <a:prstGeom prst="rect">
                            <a:avLst/>
                          </a:prstGeom>
                          <a:noFill/>
                          <a:ln>
                            <a:noFill/>
                          </a:ln>
                        </p:spPr>
                      </p:pic>
                      <p:pic>
                        <p:nvPicPr>
                          <p:cNvPr id="33" name="Picture 32" descr="C:\Users\TEMP\AppData\Local\Microsoft\Windows\Temporary Internet Files\Content.Word\IMG_3084.png"/>
                          <p:cNvPicPr/>
                          <p:nvPr/>
                        </p:nvPicPr>
                        <p:blipFill rotWithShape="1">
                          <a:blip r:embed="rId14" cstate="print">
                            <a:extLst>
                              <a:ext uri="{28A0092B-C50C-407E-A947-70E740481C1C}">
                                <a14:useLocalDpi xmlns:a14="http://schemas.microsoft.com/office/drawing/2010/main"/>
                              </a:ext>
                            </a:extLst>
                          </a:blip>
                          <a:srcRect t="2022" r="21107" b="20"/>
                          <a:stretch/>
                        </p:blipFill>
                        <p:spPr bwMode="auto">
                          <a:xfrm>
                            <a:off x="26157211" y="10221645"/>
                            <a:ext cx="3528392" cy="2677288"/>
                          </a:xfrm>
                          <a:prstGeom prst="rect">
                            <a:avLst/>
                          </a:prstGeom>
                          <a:noFill/>
                          <a:ln>
                            <a:noFill/>
                          </a:ln>
                          <a:extLst>
                            <a:ext uri="{53640926-AAD7-44D8-BBD7-CCE9431645EC}">
                              <a14:shadowObscured xmlns:a14="http://schemas.microsoft.com/office/drawing/2010/main"/>
                            </a:ext>
                          </a:extLst>
                        </p:spPr>
                      </p:pic>
                    </p:grpSp>
                    <p:sp>
                      <p:nvSpPr>
                        <p:cNvPr id="31" name="Left Brace 30"/>
                        <p:cNvSpPr/>
                        <p:nvPr/>
                      </p:nvSpPr>
                      <p:spPr>
                        <a:xfrm rot="3786802">
                          <a:off x="23294564" y="10815934"/>
                          <a:ext cx="248920" cy="698521"/>
                        </a:xfrm>
                        <a:prstGeom prst="leftBrace">
                          <a:avLst/>
                        </a:prstGeom>
                        <a:no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3414296" eaLnBrk="1" fontAlgn="auto" latinLnBrk="0" hangingPunct="1">
                            <a:lnSpc>
                              <a:spcPct val="100000"/>
                            </a:lnSpc>
                            <a:spcBef>
                              <a:spcPts val="0"/>
                            </a:spcBef>
                            <a:spcAft>
                              <a:spcPts val="0"/>
                            </a:spcAft>
                            <a:buClrTx/>
                            <a:buSzTx/>
                            <a:buFontTx/>
                            <a:buNone/>
                            <a:tabLst/>
                            <a:defRPr/>
                          </a:pPr>
                          <a:endParaRPr kumimoji="0" lang="en-GB" sz="6900" b="0" i="0" u="none" strike="noStrike" kern="0" cap="none" spc="0" normalizeH="0" baseline="0" noProof="0" smtClean="0">
                            <a:ln>
                              <a:noFill/>
                            </a:ln>
                            <a:solidFill>
                              <a:prstClr val="black"/>
                            </a:solidFill>
                            <a:effectLst/>
                            <a:uLnTx/>
                            <a:uFillTx/>
                            <a:latin typeface="Calibri"/>
                            <a:ea typeface="+mn-ea"/>
                            <a:cs typeface="+mn-cs"/>
                          </a:endParaRPr>
                        </a:p>
                      </p:txBody>
                    </p:sp>
                  </p:grpSp>
                  <p:sp>
                    <p:nvSpPr>
                      <p:cNvPr id="29" name="Rectangle 28"/>
                      <p:cNvSpPr/>
                      <p:nvPr/>
                    </p:nvSpPr>
                    <p:spPr>
                      <a:xfrm>
                        <a:off x="22844843" y="10757743"/>
                        <a:ext cx="792088" cy="276999"/>
                      </a:xfrm>
                      <a:prstGeom prst="rect">
                        <a:avLst/>
                      </a:prstGeom>
                      <a:noFill/>
                    </p:spPr>
                    <p:txBody>
                      <a:bodyPr wrap="square">
                        <a:spAutoFit/>
                      </a:bodyPr>
                      <a:lstStyle/>
                      <a:p>
                        <a:pPr marL="0" marR="0" lvl="0" indent="0" algn="ctr" defTabSz="3414296"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SWCNT</a:t>
                        </a:r>
                        <a:endParaRPr kumimoji="0" lang="en-GB"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grpSp>
                <p:sp>
                  <p:nvSpPr>
                    <p:cNvPr id="27" name="Rectangle 26"/>
                    <p:cNvSpPr/>
                    <p:nvPr/>
                  </p:nvSpPr>
                  <p:spPr>
                    <a:xfrm>
                      <a:off x="28389459" y="10757742"/>
                      <a:ext cx="1368152" cy="276999"/>
                    </a:xfrm>
                    <a:prstGeom prst="rect">
                      <a:avLst/>
                    </a:prstGeom>
                    <a:noFill/>
                  </p:spPr>
                  <p:txBody>
                    <a:bodyPr wrap="square">
                      <a:spAutoFit/>
                    </a:bodyPr>
                    <a:lstStyle/>
                    <a:p>
                      <a:pPr marL="0" marR="0" lvl="0" indent="0" algn="ctr" defTabSz="3414296"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Expelled SWCNT</a:t>
                      </a:r>
                      <a:endParaRPr kumimoji="0" lang="en-GB"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grpSp>
              <p:cxnSp>
                <p:nvCxnSpPr>
                  <p:cNvPr id="25" name="Straight Arrow Connector 24"/>
                  <p:cNvCxnSpPr/>
                  <p:nvPr/>
                </p:nvCxnSpPr>
                <p:spPr>
                  <a:xfrm flipH="1">
                    <a:off x="28170113" y="10891094"/>
                    <a:ext cx="291354" cy="0"/>
                  </a:xfrm>
                  <a:prstGeom prst="straightConnector1">
                    <a:avLst/>
                  </a:prstGeom>
                  <a:noFill/>
                  <a:ln w="12700" cap="flat" cmpd="sng" algn="ctr">
                    <a:solidFill>
                      <a:srgbClr val="FF0000"/>
                    </a:solidFill>
                    <a:prstDash val="solid"/>
                    <a:tailEnd type="arrow"/>
                  </a:ln>
                  <a:effectLst>
                    <a:outerShdw blurRad="40000" dist="20000" dir="5400000" rotWithShape="0">
                      <a:srgbClr val="000000">
                        <a:alpha val="38000"/>
                      </a:srgbClr>
                    </a:outerShdw>
                  </a:effectLst>
                </p:spPr>
              </p:cxnSp>
            </p:grpSp>
            <p:sp>
              <p:nvSpPr>
                <p:cNvPr id="23" name="Rectangle 22"/>
                <p:cNvSpPr/>
                <p:nvPr/>
              </p:nvSpPr>
              <p:spPr>
                <a:xfrm>
                  <a:off x="22484804" y="10535847"/>
                  <a:ext cx="551282" cy="344972"/>
                </a:xfrm>
                <a:prstGeom prst="rect">
                  <a:avLst/>
                </a:prstGeom>
                <a:noFill/>
              </p:spPr>
              <p:txBody>
                <a:bodyPr wrap="square">
                  <a:spAutoFit/>
                </a:bodyPr>
                <a:lstStyle/>
                <a:p>
                  <a:pPr marL="0" marR="0" lvl="0" indent="0" algn="ctr" defTabSz="3414296"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a:t>
                  </a:r>
                  <a:endParaRPr kumimoji="0" lang="en-GB"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grpSp>
          <p:sp>
            <p:nvSpPr>
              <p:cNvPr id="21" name="Rectangle 20"/>
              <p:cNvSpPr/>
              <p:nvPr/>
            </p:nvSpPr>
            <p:spPr>
              <a:xfrm>
                <a:off x="26157211" y="10535847"/>
                <a:ext cx="360040" cy="338554"/>
              </a:xfrm>
              <a:prstGeom prst="rect">
                <a:avLst/>
              </a:prstGeom>
              <a:noFill/>
            </p:spPr>
            <p:txBody>
              <a:bodyPr wrap="square">
                <a:spAutoFit/>
              </a:bodyPr>
              <a:lstStyle/>
              <a:p>
                <a:pPr marL="0" marR="0" lvl="0" indent="0" algn="ctr" defTabSz="3414296"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a:t>
                </a:r>
                <a:endParaRPr kumimoji="0" lang="en-GB"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grpSp>
      </p:grpSp>
      <p:sp>
        <p:nvSpPr>
          <p:cNvPr id="69" name="Rectangle 68"/>
          <p:cNvSpPr/>
          <p:nvPr/>
        </p:nvSpPr>
        <p:spPr>
          <a:xfrm>
            <a:off x="12010304" y="10605602"/>
            <a:ext cx="9620416" cy="553998"/>
          </a:xfrm>
          <a:prstGeom prst="rect">
            <a:avLst/>
          </a:prstGeom>
        </p:spPr>
        <p:txBody>
          <a:bodyPr wrap="square">
            <a:spAutoFit/>
          </a:bodyPr>
          <a:lstStyle/>
          <a:p>
            <a:pPr defTabSz="3414296"/>
            <a:r>
              <a:rPr lang="en-GB" sz="3000" b="1" dirty="0" smtClean="0">
                <a:solidFill>
                  <a:prstClr val="black"/>
                </a:solidFill>
                <a:latin typeface="Times New Roman" panose="02020603050405020304" pitchFamily="18" charset="0"/>
                <a:cs typeface="Times New Roman" panose="02020603050405020304" pitchFamily="18" charset="0"/>
              </a:rPr>
              <a:t>Observation faecal </a:t>
            </a:r>
            <a:r>
              <a:rPr lang="en-GB" sz="3000" b="1" dirty="0">
                <a:solidFill>
                  <a:prstClr val="black"/>
                </a:solidFill>
                <a:latin typeface="Times New Roman" panose="02020603050405020304" pitchFamily="18" charset="0"/>
                <a:cs typeface="Times New Roman" panose="02020603050405020304" pitchFamily="18" charset="0"/>
              </a:rPr>
              <a:t>and pseudofaecal </a:t>
            </a:r>
            <a:r>
              <a:rPr lang="en-GB" sz="3000" b="1" dirty="0" smtClean="0">
                <a:solidFill>
                  <a:prstClr val="black"/>
                </a:solidFill>
                <a:latin typeface="Times New Roman" panose="02020603050405020304" pitchFamily="18" charset="0"/>
                <a:cs typeface="Times New Roman" panose="02020603050405020304" pitchFamily="18" charset="0"/>
              </a:rPr>
              <a:t>algae and SWCNT</a:t>
            </a:r>
            <a:endParaRPr lang="en-GB" sz="3000" b="1" dirty="0">
              <a:solidFill>
                <a:prstClr val="black"/>
              </a:solidFill>
              <a:latin typeface="Times New Roman" panose="02020603050405020304" pitchFamily="18" charset="0"/>
              <a:cs typeface="Times New Roman" panose="02020603050405020304" pitchFamily="18" charset="0"/>
            </a:endParaRPr>
          </a:p>
        </p:txBody>
      </p:sp>
      <p:grpSp>
        <p:nvGrpSpPr>
          <p:cNvPr id="84" name="Group 83"/>
          <p:cNvGrpSpPr/>
          <p:nvPr/>
        </p:nvGrpSpPr>
        <p:grpSpPr>
          <a:xfrm>
            <a:off x="12036706" y="11181971"/>
            <a:ext cx="9033703" cy="4843375"/>
            <a:chOff x="11925457" y="11181971"/>
            <a:chExt cx="7842453" cy="3464355"/>
          </a:xfrm>
        </p:grpSpPr>
        <p:grpSp>
          <p:nvGrpSpPr>
            <p:cNvPr id="36" name="Group 35"/>
            <p:cNvGrpSpPr/>
            <p:nvPr/>
          </p:nvGrpSpPr>
          <p:grpSpPr>
            <a:xfrm>
              <a:off x="15846683" y="11181971"/>
              <a:ext cx="3921227" cy="3464354"/>
              <a:chOff x="0" y="0"/>
              <a:chExt cx="4799770" cy="6682105"/>
            </a:xfrm>
          </p:grpSpPr>
          <p:grpSp>
            <p:nvGrpSpPr>
              <p:cNvPr id="37" name="Group 36"/>
              <p:cNvGrpSpPr/>
              <p:nvPr/>
            </p:nvGrpSpPr>
            <p:grpSpPr>
              <a:xfrm>
                <a:off x="0" y="0"/>
                <a:ext cx="4799770" cy="6682105"/>
                <a:chOff x="0" y="0"/>
                <a:chExt cx="4799770" cy="6682105"/>
              </a:xfrm>
            </p:grpSpPr>
            <p:grpSp>
              <p:nvGrpSpPr>
                <p:cNvPr id="39" name="Group 38"/>
                <p:cNvGrpSpPr/>
                <p:nvPr/>
              </p:nvGrpSpPr>
              <p:grpSpPr>
                <a:xfrm>
                  <a:off x="0" y="0"/>
                  <a:ext cx="4799770" cy="6682105"/>
                  <a:chOff x="0" y="0"/>
                  <a:chExt cx="4799770" cy="6682105"/>
                </a:xfrm>
              </p:grpSpPr>
              <p:grpSp>
                <p:nvGrpSpPr>
                  <p:cNvPr id="41" name="Group 40"/>
                  <p:cNvGrpSpPr/>
                  <p:nvPr/>
                </p:nvGrpSpPr>
                <p:grpSpPr>
                  <a:xfrm>
                    <a:off x="0" y="0"/>
                    <a:ext cx="4799770" cy="6682105"/>
                    <a:chOff x="0" y="0"/>
                    <a:chExt cx="4799770" cy="6682105"/>
                  </a:xfrm>
                </p:grpSpPr>
                <p:grpSp>
                  <p:nvGrpSpPr>
                    <p:cNvPr id="43" name="Group 42"/>
                    <p:cNvGrpSpPr/>
                    <p:nvPr/>
                  </p:nvGrpSpPr>
                  <p:grpSpPr>
                    <a:xfrm>
                      <a:off x="0" y="0"/>
                      <a:ext cx="4799770" cy="6682105"/>
                      <a:chOff x="0" y="0"/>
                      <a:chExt cx="4799770" cy="6682105"/>
                    </a:xfrm>
                  </p:grpSpPr>
                  <p:grpSp>
                    <p:nvGrpSpPr>
                      <p:cNvPr id="45" name="Group 44"/>
                      <p:cNvGrpSpPr/>
                      <p:nvPr/>
                    </p:nvGrpSpPr>
                    <p:grpSpPr>
                      <a:xfrm>
                        <a:off x="0" y="0"/>
                        <a:ext cx="4799770" cy="6682105"/>
                        <a:chOff x="0" y="0"/>
                        <a:chExt cx="4799770" cy="6682105"/>
                      </a:xfrm>
                    </p:grpSpPr>
                    <p:grpSp>
                      <p:nvGrpSpPr>
                        <p:cNvPr id="47" name="Group 46"/>
                        <p:cNvGrpSpPr/>
                        <p:nvPr/>
                      </p:nvGrpSpPr>
                      <p:grpSpPr>
                        <a:xfrm>
                          <a:off x="0" y="0"/>
                          <a:ext cx="4799770" cy="6682105"/>
                          <a:chOff x="0" y="0"/>
                          <a:chExt cx="4799770" cy="6682105"/>
                        </a:xfrm>
                      </p:grpSpPr>
                      <p:grpSp>
                        <p:nvGrpSpPr>
                          <p:cNvPr id="49" name="Group 48"/>
                          <p:cNvGrpSpPr/>
                          <p:nvPr/>
                        </p:nvGrpSpPr>
                        <p:grpSpPr>
                          <a:xfrm>
                            <a:off x="0" y="0"/>
                            <a:ext cx="4799770" cy="6682105"/>
                            <a:chOff x="0" y="0"/>
                            <a:chExt cx="4799770" cy="6682105"/>
                          </a:xfrm>
                        </p:grpSpPr>
                        <p:grpSp>
                          <p:nvGrpSpPr>
                            <p:cNvPr id="51" name="Group 50"/>
                            <p:cNvGrpSpPr/>
                            <p:nvPr/>
                          </p:nvGrpSpPr>
                          <p:grpSpPr>
                            <a:xfrm>
                              <a:off x="0" y="0"/>
                              <a:ext cx="4799770" cy="6682105"/>
                              <a:chOff x="0" y="0"/>
                              <a:chExt cx="4799770" cy="6682105"/>
                            </a:xfrm>
                          </p:grpSpPr>
                          <p:grpSp>
                            <p:nvGrpSpPr>
                              <p:cNvPr id="53" name="Group 52"/>
                              <p:cNvGrpSpPr/>
                              <p:nvPr/>
                            </p:nvGrpSpPr>
                            <p:grpSpPr>
                              <a:xfrm>
                                <a:off x="0" y="0"/>
                                <a:ext cx="4799770" cy="6682105"/>
                                <a:chOff x="0" y="0"/>
                                <a:chExt cx="4667885" cy="6682105"/>
                              </a:xfrm>
                            </p:grpSpPr>
                            <p:grpSp>
                              <p:nvGrpSpPr>
                                <p:cNvPr id="55" name="Group 54"/>
                                <p:cNvGrpSpPr/>
                                <p:nvPr/>
                              </p:nvGrpSpPr>
                              <p:grpSpPr>
                                <a:xfrm>
                                  <a:off x="0" y="0"/>
                                  <a:ext cx="4667885" cy="6682105"/>
                                  <a:chOff x="0" y="0"/>
                                  <a:chExt cx="5398477" cy="6348046"/>
                                </a:xfrm>
                              </p:grpSpPr>
                              <p:grpSp>
                                <p:nvGrpSpPr>
                                  <p:cNvPr id="57" name="Group 56"/>
                                  <p:cNvGrpSpPr/>
                                  <p:nvPr/>
                                </p:nvGrpSpPr>
                                <p:grpSpPr>
                                  <a:xfrm>
                                    <a:off x="0" y="0"/>
                                    <a:ext cx="5398135" cy="3138805"/>
                                    <a:chOff x="0" y="0"/>
                                    <a:chExt cx="5398477" cy="4123592"/>
                                  </a:xfrm>
                                </p:grpSpPr>
                                <p:pic>
                                  <p:nvPicPr>
                                    <p:cNvPr id="65" name="Picture 64" descr="H:\All Files\Results 2013\Algea\Psuedofaeces\Snap-2828.jp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2655277" cy="2048608"/>
                                    </a:xfrm>
                                    <a:prstGeom prst="rect">
                                      <a:avLst/>
                                    </a:prstGeom>
                                    <a:noFill/>
                                    <a:ln>
                                      <a:noFill/>
                                    </a:ln>
                                  </p:spPr>
                                </p:pic>
                                <p:pic>
                                  <p:nvPicPr>
                                    <p:cNvPr id="66" name="Picture 65" descr="H:\All Files\Results 2013\Algea\Psuedofaeces\Snap-2829.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743200" y="0"/>
                                      <a:ext cx="2655277" cy="2048608"/>
                                    </a:xfrm>
                                    <a:prstGeom prst="rect">
                                      <a:avLst/>
                                    </a:prstGeom>
                                    <a:noFill/>
                                    <a:ln>
                                      <a:noFill/>
                                    </a:ln>
                                  </p:spPr>
                                </p:pic>
                                <p:pic>
                                  <p:nvPicPr>
                                    <p:cNvPr id="67" name="Picture 66" descr="H:\All Files\Results 2013\Algea\Psuedofaeces\Snap-2808.jpg"/>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0" y="2092569"/>
                                      <a:ext cx="2655277" cy="2031023"/>
                                    </a:xfrm>
                                    <a:prstGeom prst="rect">
                                      <a:avLst/>
                                    </a:prstGeom>
                                    <a:noFill/>
                                    <a:ln>
                                      <a:noFill/>
                                    </a:ln>
                                  </p:spPr>
                                </p:pic>
                                <p:pic>
                                  <p:nvPicPr>
                                    <p:cNvPr id="68" name="Picture 67" descr="H:\All Files\Results 2013\Algea\Psuedofaeces\Snap-2809.jp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743200" y="2092569"/>
                                      <a:ext cx="2655277" cy="2031023"/>
                                    </a:xfrm>
                                    <a:prstGeom prst="rect">
                                      <a:avLst/>
                                    </a:prstGeom>
                                    <a:noFill/>
                                    <a:ln>
                                      <a:noFill/>
                                    </a:ln>
                                  </p:spPr>
                                </p:pic>
                              </p:grpSp>
                              <p:grpSp>
                                <p:nvGrpSpPr>
                                  <p:cNvPr id="58" name="Group 57"/>
                                  <p:cNvGrpSpPr/>
                                  <p:nvPr/>
                                </p:nvGrpSpPr>
                                <p:grpSpPr>
                                  <a:xfrm>
                                    <a:off x="0" y="3191608"/>
                                    <a:ext cx="5398477" cy="3156438"/>
                                    <a:chOff x="0" y="0"/>
                                    <a:chExt cx="5398477" cy="3156438"/>
                                  </a:xfrm>
                                </p:grpSpPr>
                                <p:pic>
                                  <p:nvPicPr>
                                    <p:cNvPr id="59" name="Picture 58" descr="H:\All Files\Results 2013\Algea\Psuedofaeces\Snap-2811.jpg"/>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0" y="0"/>
                                      <a:ext cx="1828800" cy="1556238"/>
                                    </a:xfrm>
                                    <a:prstGeom prst="rect">
                                      <a:avLst/>
                                    </a:prstGeom>
                                    <a:noFill/>
                                    <a:ln>
                                      <a:noFill/>
                                    </a:ln>
                                  </p:spPr>
                                </p:pic>
                                <p:pic>
                                  <p:nvPicPr>
                                    <p:cNvPr id="60" name="Picture 59" descr="H:\All Files\Results 2013\Algea\Psuedofaeces\Snap-2836.jpg"/>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881554" y="0"/>
                                      <a:ext cx="1749670" cy="1556238"/>
                                    </a:xfrm>
                                    <a:prstGeom prst="rect">
                                      <a:avLst/>
                                    </a:prstGeom>
                                    <a:noFill/>
                                    <a:ln>
                                      <a:noFill/>
                                    </a:ln>
                                  </p:spPr>
                                </p:pic>
                                <p:pic>
                                  <p:nvPicPr>
                                    <p:cNvPr id="61" name="Picture 60" descr="H:\All Files\Results 2013\Algea\Psuedofaeces\Snap-2816.jpg"/>
                                    <p:cNvPicPr>
                                      <a:picLocks noChangeAspect="1"/>
                                    </p:cNvPicPr>
                                    <p:nvPr/>
                                  </p:nvPicPr>
                                  <p:blipFill>
                                    <a:blip r:embed="rId21" cstate="print">
                                      <a:extLst>
                                        <a:ext uri="{28A0092B-C50C-407E-A947-70E740481C1C}">
                                          <a14:useLocalDpi xmlns:a14="http://schemas.microsoft.com/office/drawing/2010/main"/>
                                        </a:ext>
                                      </a:extLst>
                                    </a:blip>
                                    <a:srcRect/>
                                    <a:stretch>
                                      <a:fillRect/>
                                    </a:stretch>
                                  </p:blipFill>
                                  <p:spPr bwMode="auto">
                                    <a:xfrm>
                                      <a:off x="3683977" y="0"/>
                                      <a:ext cx="1714500" cy="1556238"/>
                                    </a:xfrm>
                                    <a:prstGeom prst="rect">
                                      <a:avLst/>
                                    </a:prstGeom>
                                    <a:noFill/>
                                    <a:ln>
                                      <a:noFill/>
                                    </a:ln>
                                  </p:spPr>
                                </p:pic>
                                <p:pic>
                                  <p:nvPicPr>
                                    <p:cNvPr id="62" name="Picture 61" descr="H:\All Files\Results 2013\Algea\Psuedofaeces\Snap-2805.jpg"/>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bwMode="auto">
                                    <a:xfrm>
                                      <a:off x="0" y="1600200"/>
                                      <a:ext cx="1828800" cy="1556238"/>
                                    </a:xfrm>
                                    <a:prstGeom prst="rect">
                                      <a:avLst/>
                                    </a:prstGeom>
                                    <a:noFill/>
                                    <a:ln>
                                      <a:noFill/>
                                    </a:ln>
                                  </p:spPr>
                                </p:pic>
                                <p:pic>
                                  <p:nvPicPr>
                                    <p:cNvPr id="63" name="Picture 62" descr="H:\All Files\Results 2013\Algea\Psuedofaeces\Snap-2817.jpg"/>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872762" y="1600200"/>
                                      <a:ext cx="1758462" cy="1556238"/>
                                    </a:xfrm>
                                    <a:prstGeom prst="rect">
                                      <a:avLst/>
                                    </a:prstGeom>
                                    <a:noFill/>
                                    <a:ln>
                                      <a:noFill/>
                                    </a:ln>
                                  </p:spPr>
                                </p:pic>
                                <p:pic>
                                  <p:nvPicPr>
                                    <p:cNvPr id="64" name="Picture 63" descr="H:\All Files\Results 2013\Algea\Psuedofaeces\Snap-2830.jpg"/>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bwMode="auto">
                                    <a:xfrm>
                                      <a:off x="3683977" y="1600200"/>
                                      <a:ext cx="1714500" cy="1556238"/>
                                    </a:xfrm>
                                    <a:prstGeom prst="rect">
                                      <a:avLst/>
                                    </a:prstGeom>
                                    <a:noFill/>
                                    <a:ln>
                                      <a:noFill/>
                                    </a:ln>
                                  </p:spPr>
                                </p:pic>
                              </p:grpSp>
                            </p:grpSp>
                            <p:sp>
                              <p:nvSpPr>
                                <p:cNvPr id="56" name="Rectangle 55"/>
                                <p:cNvSpPr/>
                                <p:nvPr/>
                              </p:nvSpPr>
                              <p:spPr>
                                <a:xfrm>
                                  <a:off x="0" y="0"/>
                                  <a:ext cx="457200" cy="316523"/>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smtClean="0">
                                      <a:ln>
                                        <a:noFill/>
                                      </a:ln>
                                      <a:solidFill>
                                        <a:srgbClr val="000000"/>
                                      </a:solidFill>
                                      <a:effectLst/>
                                      <a:uLnTx/>
                                      <a:uFillTx/>
                                      <a:latin typeface="Times New Roman"/>
                                      <a:ea typeface="Calibri"/>
                                      <a:cs typeface="Arial"/>
                                    </a:rPr>
                                    <a:t>A</a:t>
                                  </a:r>
                                  <a:endParaRPr kumimoji="0" lang="en-GB" sz="1100" b="0" i="0" u="none" strike="noStrike" kern="0" cap="none" spc="0" normalizeH="0" baseline="0" noProof="0" smtClean="0">
                                    <a:ln>
                                      <a:noFill/>
                                    </a:ln>
                                    <a:solidFill>
                                      <a:prstClr val="white"/>
                                    </a:solidFill>
                                    <a:effectLst/>
                                    <a:uLnTx/>
                                    <a:uFillTx/>
                                    <a:latin typeface="Calibri"/>
                                    <a:ea typeface="Calibri"/>
                                    <a:cs typeface="Arial"/>
                                  </a:endParaRPr>
                                </a:p>
                              </p:txBody>
                            </p:sp>
                          </p:grpSp>
                          <p:sp>
                            <p:nvSpPr>
                              <p:cNvPr id="54" name="Rectangle 53"/>
                              <p:cNvSpPr/>
                              <p:nvPr/>
                            </p:nvSpPr>
                            <p:spPr>
                              <a:xfrm>
                                <a:off x="2444262" y="8792"/>
                                <a:ext cx="469900" cy="31623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B</a:t>
                                </a:r>
                                <a:endParaRPr kumimoji="0" lang="en-GB" sz="1100" b="0" i="0" u="none" strike="noStrike" kern="0" cap="none" spc="0" normalizeH="0" baseline="0" noProof="0" dirty="0" smtClean="0">
                                  <a:ln>
                                    <a:noFill/>
                                  </a:ln>
                                  <a:solidFill>
                                    <a:prstClr val="black"/>
                                  </a:solidFill>
                                  <a:effectLst/>
                                  <a:uLnTx/>
                                  <a:uFillTx/>
                                  <a:ea typeface="Calibri"/>
                                  <a:cs typeface="Arial"/>
                                </a:endParaRPr>
                              </a:p>
                            </p:txBody>
                          </p:sp>
                        </p:grpSp>
                        <p:sp>
                          <p:nvSpPr>
                            <p:cNvPr id="52" name="Rectangle 51"/>
                            <p:cNvSpPr/>
                            <p:nvPr/>
                          </p:nvSpPr>
                          <p:spPr>
                            <a:xfrm>
                              <a:off x="0" y="1688123"/>
                              <a:ext cx="469900" cy="31623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C</a:t>
                              </a:r>
                              <a:endParaRPr kumimoji="0" lang="en-GB" sz="1100" b="0" i="0" u="none" strike="noStrike" kern="0" cap="none" spc="0" normalizeH="0" baseline="0" noProof="0" dirty="0" smtClean="0">
                                <a:ln>
                                  <a:noFill/>
                                </a:ln>
                                <a:solidFill>
                                  <a:prstClr val="black"/>
                                </a:solidFill>
                                <a:effectLst/>
                                <a:uLnTx/>
                                <a:uFillTx/>
                                <a:ea typeface="Calibri"/>
                                <a:cs typeface="Arial"/>
                              </a:endParaRPr>
                            </a:p>
                          </p:txBody>
                        </p:sp>
                      </p:grpSp>
                      <p:sp>
                        <p:nvSpPr>
                          <p:cNvPr id="50" name="Rectangle 49"/>
                          <p:cNvSpPr/>
                          <p:nvPr/>
                        </p:nvSpPr>
                        <p:spPr>
                          <a:xfrm>
                            <a:off x="2444262" y="1670538"/>
                            <a:ext cx="470075" cy="316523"/>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smtClean="0">
                                <a:ln>
                                  <a:noFill/>
                                </a:ln>
                                <a:solidFill>
                                  <a:srgbClr val="000000"/>
                                </a:solidFill>
                                <a:effectLst/>
                                <a:uLnTx/>
                                <a:uFillTx/>
                                <a:latin typeface="Times New Roman"/>
                                <a:ea typeface="Calibri"/>
                                <a:cs typeface="Arial"/>
                              </a:rPr>
                              <a:t>D</a:t>
                            </a:r>
                            <a:endParaRPr kumimoji="0" lang="en-GB" sz="1100" b="0" i="0" u="none" strike="noStrike" kern="0" cap="none" spc="0" normalizeH="0" baseline="0" noProof="0" smtClean="0">
                              <a:ln>
                                <a:noFill/>
                              </a:ln>
                              <a:solidFill>
                                <a:prstClr val="black"/>
                              </a:solidFill>
                              <a:effectLst/>
                              <a:uLnTx/>
                              <a:uFillTx/>
                              <a:ea typeface="Calibri"/>
                              <a:cs typeface="Arial"/>
                            </a:endParaRPr>
                          </a:p>
                        </p:txBody>
                      </p:sp>
                    </p:grpSp>
                    <p:sp>
                      <p:nvSpPr>
                        <p:cNvPr id="48" name="Rectangle 47"/>
                        <p:cNvSpPr/>
                        <p:nvPr/>
                      </p:nvSpPr>
                      <p:spPr>
                        <a:xfrm>
                          <a:off x="0" y="3358661"/>
                          <a:ext cx="470075" cy="316523"/>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smtClean="0">
                              <a:ln>
                                <a:noFill/>
                              </a:ln>
                              <a:solidFill>
                                <a:srgbClr val="000000"/>
                              </a:solidFill>
                              <a:effectLst/>
                              <a:uLnTx/>
                              <a:uFillTx/>
                              <a:latin typeface="Times New Roman"/>
                              <a:ea typeface="Calibri"/>
                              <a:cs typeface="Arial"/>
                            </a:rPr>
                            <a:t>E</a:t>
                          </a:r>
                          <a:endParaRPr kumimoji="0" lang="en-GB" sz="1100" b="0" i="0" u="none" strike="noStrike" kern="0" cap="none" spc="0" normalizeH="0" baseline="0" noProof="0" smtClean="0">
                            <a:ln>
                              <a:noFill/>
                            </a:ln>
                            <a:solidFill>
                              <a:prstClr val="black"/>
                            </a:solidFill>
                            <a:effectLst/>
                            <a:uLnTx/>
                            <a:uFillTx/>
                            <a:ea typeface="Calibri"/>
                            <a:cs typeface="Arial"/>
                          </a:endParaRPr>
                        </a:p>
                      </p:txBody>
                    </p:sp>
                  </p:grpSp>
                  <p:sp>
                    <p:nvSpPr>
                      <p:cNvPr id="46" name="Rectangle 45"/>
                      <p:cNvSpPr/>
                      <p:nvPr/>
                    </p:nvSpPr>
                    <p:spPr>
                      <a:xfrm>
                        <a:off x="1679331" y="3358661"/>
                        <a:ext cx="469900" cy="31623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smtClean="0">
                            <a:ln>
                              <a:noFill/>
                            </a:ln>
                            <a:solidFill>
                              <a:srgbClr val="000000"/>
                            </a:solidFill>
                            <a:effectLst/>
                            <a:uLnTx/>
                            <a:uFillTx/>
                            <a:latin typeface="Times New Roman"/>
                            <a:ea typeface="Calibri"/>
                            <a:cs typeface="Arial"/>
                          </a:rPr>
                          <a:t>F</a:t>
                        </a:r>
                        <a:endParaRPr kumimoji="0" lang="en-GB" sz="1100" b="0" i="0" u="none" strike="noStrike" kern="0" cap="none" spc="0" normalizeH="0" baseline="0" noProof="0" smtClean="0">
                          <a:ln>
                            <a:noFill/>
                          </a:ln>
                          <a:solidFill>
                            <a:prstClr val="black"/>
                          </a:solidFill>
                          <a:effectLst/>
                          <a:uLnTx/>
                          <a:uFillTx/>
                          <a:ea typeface="Calibri"/>
                          <a:cs typeface="Arial"/>
                        </a:endParaRPr>
                      </a:p>
                    </p:txBody>
                  </p:sp>
                </p:grpSp>
                <p:sp>
                  <p:nvSpPr>
                    <p:cNvPr id="44" name="Rectangle 43"/>
                    <p:cNvSpPr/>
                    <p:nvPr/>
                  </p:nvSpPr>
                  <p:spPr>
                    <a:xfrm>
                      <a:off x="3279531" y="3358661"/>
                      <a:ext cx="469900" cy="31623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smtClean="0">
                          <a:ln>
                            <a:noFill/>
                          </a:ln>
                          <a:solidFill>
                            <a:srgbClr val="000000"/>
                          </a:solidFill>
                          <a:effectLst/>
                          <a:uLnTx/>
                          <a:uFillTx/>
                          <a:latin typeface="Times New Roman"/>
                          <a:ea typeface="Calibri"/>
                          <a:cs typeface="Arial"/>
                        </a:rPr>
                        <a:t>G</a:t>
                      </a:r>
                      <a:endParaRPr kumimoji="0" lang="en-GB" sz="1100" b="0" i="0" u="none" strike="noStrike" kern="0" cap="none" spc="0" normalizeH="0" baseline="0" noProof="0" smtClean="0">
                        <a:ln>
                          <a:noFill/>
                        </a:ln>
                        <a:solidFill>
                          <a:prstClr val="black"/>
                        </a:solidFill>
                        <a:effectLst/>
                        <a:uLnTx/>
                        <a:uFillTx/>
                        <a:ea typeface="Calibri"/>
                        <a:cs typeface="Arial"/>
                      </a:endParaRPr>
                    </a:p>
                  </p:txBody>
                </p:sp>
              </p:grpSp>
              <p:sp>
                <p:nvSpPr>
                  <p:cNvPr id="42" name="Rectangle 41"/>
                  <p:cNvSpPr/>
                  <p:nvPr/>
                </p:nvSpPr>
                <p:spPr>
                  <a:xfrm>
                    <a:off x="0" y="5046785"/>
                    <a:ext cx="470075" cy="316523"/>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H</a:t>
                    </a:r>
                    <a:endParaRPr kumimoji="0" lang="en-GB" sz="1100" b="0" i="0" u="none" strike="noStrike" kern="0" cap="none" spc="0" normalizeH="0" baseline="0" noProof="0" dirty="0" smtClean="0">
                      <a:ln>
                        <a:noFill/>
                      </a:ln>
                      <a:solidFill>
                        <a:prstClr val="black"/>
                      </a:solidFill>
                      <a:effectLst/>
                      <a:uLnTx/>
                      <a:uFillTx/>
                      <a:ea typeface="Calibri"/>
                      <a:cs typeface="Arial"/>
                    </a:endParaRPr>
                  </a:p>
                </p:txBody>
              </p:sp>
            </p:grpSp>
            <p:sp>
              <p:nvSpPr>
                <p:cNvPr id="40" name="Rectangle 39"/>
                <p:cNvSpPr/>
                <p:nvPr/>
              </p:nvSpPr>
              <p:spPr>
                <a:xfrm>
                  <a:off x="1670539" y="5046785"/>
                  <a:ext cx="469900" cy="31623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smtClean="0">
                      <a:ln>
                        <a:noFill/>
                      </a:ln>
                      <a:solidFill>
                        <a:srgbClr val="000000"/>
                      </a:solidFill>
                      <a:effectLst/>
                      <a:uLnTx/>
                      <a:uFillTx/>
                      <a:latin typeface="Times New Roman"/>
                      <a:ea typeface="Calibri"/>
                      <a:cs typeface="Arial"/>
                    </a:rPr>
                    <a:t>I</a:t>
                  </a:r>
                  <a:endParaRPr kumimoji="0" lang="en-GB" sz="1100" b="0" i="0" u="none" strike="noStrike" kern="0" cap="none" spc="0" normalizeH="0" baseline="0" noProof="0" smtClean="0">
                    <a:ln>
                      <a:noFill/>
                    </a:ln>
                    <a:solidFill>
                      <a:prstClr val="black"/>
                    </a:solidFill>
                    <a:effectLst/>
                    <a:uLnTx/>
                    <a:uFillTx/>
                    <a:ea typeface="Calibri"/>
                    <a:cs typeface="Arial"/>
                  </a:endParaRPr>
                </a:p>
              </p:txBody>
            </p:sp>
          </p:grpSp>
          <p:sp>
            <p:nvSpPr>
              <p:cNvPr id="38" name="Rectangle 37"/>
              <p:cNvSpPr/>
              <p:nvPr/>
            </p:nvSpPr>
            <p:spPr>
              <a:xfrm>
                <a:off x="3279531" y="5046785"/>
                <a:ext cx="469900" cy="31623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smtClean="0">
                    <a:ln>
                      <a:noFill/>
                    </a:ln>
                    <a:solidFill>
                      <a:srgbClr val="000000"/>
                    </a:solidFill>
                    <a:effectLst/>
                    <a:uLnTx/>
                    <a:uFillTx/>
                    <a:latin typeface="Times New Roman"/>
                    <a:ea typeface="Calibri"/>
                    <a:cs typeface="Arial"/>
                  </a:rPr>
                  <a:t>J</a:t>
                </a:r>
                <a:endParaRPr kumimoji="0" lang="en-GB" sz="1100" b="0" i="0" u="none" strike="noStrike" kern="0" cap="none" spc="0" normalizeH="0" baseline="0" noProof="0" smtClean="0">
                  <a:ln>
                    <a:noFill/>
                  </a:ln>
                  <a:solidFill>
                    <a:prstClr val="black"/>
                  </a:solidFill>
                  <a:effectLst/>
                  <a:uLnTx/>
                  <a:uFillTx/>
                  <a:ea typeface="Calibri"/>
                  <a:cs typeface="Arial"/>
                </a:endParaRPr>
              </a:p>
            </p:txBody>
          </p:sp>
        </p:grpSp>
        <p:grpSp>
          <p:nvGrpSpPr>
            <p:cNvPr id="70" name="Group 69"/>
            <p:cNvGrpSpPr/>
            <p:nvPr/>
          </p:nvGrpSpPr>
          <p:grpSpPr>
            <a:xfrm>
              <a:off x="11925457" y="11181971"/>
              <a:ext cx="3816423" cy="3464355"/>
              <a:chOff x="22052756" y="15211574"/>
              <a:chExt cx="3672407" cy="3464355"/>
            </a:xfrm>
          </p:grpSpPr>
          <p:grpSp>
            <p:nvGrpSpPr>
              <p:cNvPr id="71" name="Group 70"/>
              <p:cNvGrpSpPr/>
              <p:nvPr/>
            </p:nvGrpSpPr>
            <p:grpSpPr>
              <a:xfrm>
                <a:off x="22052756" y="15211574"/>
                <a:ext cx="3672407" cy="3464355"/>
                <a:chOff x="22052756" y="15211574"/>
                <a:chExt cx="3672407" cy="3464355"/>
              </a:xfrm>
            </p:grpSpPr>
            <p:grpSp>
              <p:nvGrpSpPr>
                <p:cNvPr id="73" name="Group 72"/>
                <p:cNvGrpSpPr/>
                <p:nvPr/>
              </p:nvGrpSpPr>
              <p:grpSpPr>
                <a:xfrm>
                  <a:off x="22052756" y="15211574"/>
                  <a:ext cx="3672407" cy="3464355"/>
                  <a:chOff x="19264" y="-240290"/>
                  <a:chExt cx="5402417" cy="3562771"/>
                </a:xfrm>
              </p:grpSpPr>
              <p:grpSp>
                <p:nvGrpSpPr>
                  <p:cNvPr id="75" name="Group 74"/>
                  <p:cNvGrpSpPr/>
                  <p:nvPr/>
                </p:nvGrpSpPr>
                <p:grpSpPr>
                  <a:xfrm>
                    <a:off x="19264" y="-232376"/>
                    <a:ext cx="5402417" cy="3554857"/>
                    <a:chOff x="19264" y="-275143"/>
                    <a:chExt cx="5402417" cy="4064971"/>
                  </a:xfrm>
                </p:grpSpPr>
                <p:pic>
                  <p:nvPicPr>
                    <p:cNvPr id="77" name="Picture 76" descr="C:\Users\TEMP\AppData\Local\Microsoft\Windows\Temporary Internet Files\Content.Word\IMG_3154.png"/>
                    <p:cNvPicPr>
                      <a:picLocks noChangeAspect="1"/>
                    </p:cNvPicPr>
                    <p:nvPr/>
                  </p:nvPicPr>
                  <p:blipFill>
                    <a:blip r:embed="rId25" cstate="print">
                      <a:extLst>
                        <a:ext uri="{28A0092B-C50C-407E-A947-70E740481C1C}">
                          <a14:useLocalDpi xmlns:a14="http://schemas.microsoft.com/office/drawing/2010/main"/>
                        </a:ext>
                      </a:extLst>
                    </a:blip>
                    <a:srcRect/>
                    <a:stretch>
                      <a:fillRect/>
                    </a:stretch>
                  </p:blipFill>
                  <p:spPr bwMode="auto">
                    <a:xfrm>
                      <a:off x="2811198" y="-275143"/>
                      <a:ext cx="2610483" cy="1994036"/>
                    </a:xfrm>
                    <a:prstGeom prst="rect">
                      <a:avLst/>
                    </a:prstGeom>
                    <a:noFill/>
                    <a:ln>
                      <a:noFill/>
                    </a:ln>
                  </p:spPr>
                </p:pic>
                <p:pic>
                  <p:nvPicPr>
                    <p:cNvPr id="78" name="Picture 77" descr="C:\Users\TEMP\AppData\Local\Microsoft\Windows\Temporary Internet Files\Content.Word\IMG_3155.png"/>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9264" y="-275142"/>
                      <a:ext cx="2733393" cy="1994035"/>
                    </a:xfrm>
                    <a:prstGeom prst="rect">
                      <a:avLst/>
                    </a:prstGeom>
                    <a:noFill/>
                    <a:ln>
                      <a:noFill/>
                    </a:ln>
                  </p:spPr>
                </p:pic>
                <p:pic>
                  <p:nvPicPr>
                    <p:cNvPr id="79" name="Picture 78" descr="C:\Users\TEMP\AppData\Local\Microsoft\Windows\Temporary Internet Files\Content.Word\IMG_3156.png"/>
                    <p:cNvPicPr>
                      <a:picLocks noChangeAspect="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9266" y="1805992"/>
                      <a:ext cx="2733674" cy="1983836"/>
                    </a:xfrm>
                    <a:prstGeom prst="rect">
                      <a:avLst/>
                    </a:prstGeom>
                    <a:noFill/>
                    <a:ln>
                      <a:noFill/>
                    </a:ln>
                  </p:spPr>
                </p:pic>
                <p:pic>
                  <p:nvPicPr>
                    <p:cNvPr id="80" name="Picture 79" descr="C:\Users\TEMP\AppData\Local\Microsoft\Windows\Temporary Internet Files\Content.Word\IMG_3157.png"/>
                    <p:cNvPicPr>
                      <a:picLocks noChangeAspect="1"/>
                    </p:cNvPicPr>
                    <p:nvPr/>
                  </p:nvPicPr>
                  <p:blipFill rotWithShape="1">
                    <a:blip r:embed="rId28" cstate="print">
                      <a:extLst>
                        <a:ext uri="{28A0092B-C50C-407E-A947-70E740481C1C}">
                          <a14:useLocalDpi xmlns:a14="http://schemas.microsoft.com/office/drawing/2010/main"/>
                        </a:ext>
                      </a:extLst>
                    </a:blip>
                    <a:srcRect b="22293"/>
                    <a:stretch/>
                  </p:blipFill>
                  <p:spPr bwMode="auto">
                    <a:xfrm>
                      <a:off x="2811198" y="1800546"/>
                      <a:ext cx="2610483" cy="1989281"/>
                    </a:xfrm>
                    <a:prstGeom prst="rect">
                      <a:avLst/>
                    </a:prstGeom>
                    <a:noFill/>
                    <a:ln>
                      <a:noFill/>
                    </a:ln>
                    <a:extLst>
                      <a:ext uri="{53640926-AAD7-44D8-BBD7-CCE9431645EC}">
                        <a14:shadowObscured xmlns:a14="http://schemas.microsoft.com/office/drawing/2010/main"/>
                      </a:ext>
                    </a:extLst>
                  </p:spPr>
                </p:pic>
                <p:sp>
                  <p:nvSpPr>
                    <p:cNvPr id="81" name="Rectangle 80"/>
                    <p:cNvSpPr/>
                    <p:nvPr/>
                  </p:nvSpPr>
                  <p:spPr>
                    <a:xfrm>
                      <a:off x="19265" y="-274900"/>
                      <a:ext cx="249635" cy="381842"/>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3414296">
                        <a:lnSpc>
                          <a:spcPct val="115000"/>
                        </a:lnSpc>
                        <a:spcAft>
                          <a:spcPts val="1000"/>
                        </a:spcAft>
                      </a:pPr>
                      <a:r>
                        <a:rPr lang="en-GB" sz="1400" dirty="0">
                          <a:solidFill>
                            <a:srgbClr val="000000"/>
                          </a:solidFill>
                          <a:latin typeface="Times New Roman"/>
                          <a:ea typeface="Calibri"/>
                          <a:cs typeface="Arial"/>
                        </a:rPr>
                        <a:t>A</a:t>
                      </a:r>
                      <a:endParaRPr lang="en-GB" sz="1100" dirty="0">
                        <a:solidFill>
                          <a:prstClr val="black"/>
                        </a:solidFill>
                        <a:ea typeface="Calibri"/>
                        <a:cs typeface="Arial"/>
                      </a:endParaRPr>
                    </a:p>
                  </p:txBody>
                </p:sp>
              </p:grpSp>
              <p:sp>
                <p:nvSpPr>
                  <p:cNvPr id="76" name="Rectangle 75"/>
                  <p:cNvSpPr/>
                  <p:nvPr/>
                </p:nvSpPr>
                <p:spPr>
                  <a:xfrm>
                    <a:off x="2816851" y="-240290"/>
                    <a:ext cx="256540" cy="342162"/>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3414296">
                      <a:lnSpc>
                        <a:spcPct val="115000"/>
                      </a:lnSpc>
                      <a:spcAft>
                        <a:spcPts val="1000"/>
                      </a:spcAft>
                    </a:pPr>
                    <a:r>
                      <a:rPr lang="en-GB" sz="1400" dirty="0">
                        <a:solidFill>
                          <a:srgbClr val="000000"/>
                        </a:solidFill>
                        <a:latin typeface="Times New Roman"/>
                        <a:ea typeface="Calibri"/>
                        <a:cs typeface="Arial"/>
                      </a:rPr>
                      <a:t>B</a:t>
                    </a:r>
                    <a:endParaRPr lang="en-GB" sz="1100" dirty="0">
                      <a:solidFill>
                        <a:prstClr val="black"/>
                      </a:solidFill>
                      <a:ea typeface="Calibri"/>
                      <a:cs typeface="Arial"/>
                    </a:endParaRPr>
                  </a:p>
                </p:txBody>
              </p:sp>
            </p:grpSp>
            <p:sp>
              <p:nvSpPr>
                <p:cNvPr id="74" name="Rectangle 73"/>
                <p:cNvSpPr/>
                <p:nvPr/>
              </p:nvSpPr>
              <p:spPr>
                <a:xfrm>
                  <a:off x="22056016" y="16988968"/>
                  <a:ext cx="169695" cy="32470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3414296">
                    <a:lnSpc>
                      <a:spcPct val="115000"/>
                    </a:lnSpc>
                    <a:spcAft>
                      <a:spcPts val="1000"/>
                    </a:spcAft>
                  </a:pPr>
                  <a:r>
                    <a:rPr lang="en-GB" sz="1400" dirty="0" smtClean="0">
                      <a:solidFill>
                        <a:srgbClr val="000000"/>
                      </a:solidFill>
                      <a:latin typeface="Times New Roman"/>
                      <a:ea typeface="Calibri"/>
                      <a:cs typeface="Arial"/>
                    </a:rPr>
                    <a:t>C</a:t>
                  </a:r>
                  <a:endParaRPr lang="en-GB" sz="1100" dirty="0">
                    <a:solidFill>
                      <a:prstClr val="black"/>
                    </a:solidFill>
                    <a:ea typeface="Calibri"/>
                    <a:cs typeface="Arial"/>
                  </a:endParaRPr>
                </a:p>
              </p:txBody>
            </p:sp>
          </p:grpSp>
          <p:sp>
            <p:nvSpPr>
              <p:cNvPr id="72" name="Rectangle 71"/>
              <p:cNvSpPr/>
              <p:nvPr/>
            </p:nvSpPr>
            <p:spPr>
              <a:xfrm>
                <a:off x="23954475" y="16984337"/>
                <a:ext cx="174388" cy="33271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3414296">
                  <a:lnSpc>
                    <a:spcPct val="115000"/>
                  </a:lnSpc>
                  <a:spcAft>
                    <a:spcPts val="1000"/>
                  </a:spcAft>
                </a:pPr>
                <a:r>
                  <a:rPr lang="en-GB" sz="1400" dirty="0" smtClean="0">
                    <a:solidFill>
                      <a:srgbClr val="000000"/>
                    </a:solidFill>
                    <a:latin typeface="Times New Roman"/>
                    <a:ea typeface="Calibri"/>
                    <a:cs typeface="Arial"/>
                  </a:rPr>
                  <a:t>D</a:t>
                </a:r>
                <a:endParaRPr lang="en-GB" sz="1100" dirty="0">
                  <a:solidFill>
                    <a:prstClr val="black"/>
                  </a:solidFill>
                  <a:ea typeface="Calibri"/>
                  <a:cs typeface="Arial"/>
                </a:endParaRPr>
              </a:p>
            </p:txBody>
          </p:sp>
        </p:grpSp>
      </p:grpSp>
      <p:sp>
        <p:nvSpPr>
          <p:cNvPr id="82" name="Rectangle 81"/>
          <p:cNvSpPr/>
          <p:nvPr/>
        </p:nvSpPr>
        <p:spPr>
          <a:xfrm>
            <a:off x="11857600" y="16170946"/>
            <a:ext cx="4655593" cy="3985706"/>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11.</a:t>
            </a:r>
            <a:r>
              <a:rPr lang="en-GB" sz="2300" dirty="0" smtClean="0">
                <a:solidFill>
                  <a:prstClr val="black"/>
                </a:solidFill>
                <a:latin typeface="Times New Roman" panose="02020603050405020304" pitchFamily="18" charset="0"/>
                <a:cs typeface="Times New Roman" panose="02020603050405020304" pitchFamily="18" charset="0"/>
              </a:rPr>
              <a:t> Feeding </a:t>
            </a:r>
            <a:r>
              <a:rPr lang="en-GB" sz="2300" dirty="0">
                <a:solidFill>
                  <a:prstClr val="black"/>
                </a:solidFill>
                <a:latin typeface="Times New Roman" panose="02020603050405020304" pitchFamily="18" charset="0"/>
                <a:cs typeface="Times New Roman" panose="02020603050405020304" pitchFamily="18" charset="0"/>
              </a:rPr>
              <a:t>behaviour of the </a:t>
            </a:r>
            <a:r>
              <a:rPr lang="en-GB" sz="2300" dirty="0" smtClean="0">
                <a:solidFill>
                  <a:prstClr val="black"/>
                </a:solidFill>
                <a:latin typeface="Times New Roman" panose="02020603050405020304" pitchFamily="18" charset="0"/>
                <a:cs typeface="Times New Roman" panose="02020603050405020304" pitchFamily="18" charset="0"/>
              </a:rPr>
              <a:t>mussel. (A,B) </a:t>
            </a:r>
            <a:r>
              <a:rPr lang="en-GB" sz="2300" dirty="0">
                <a:solidFill>
                  <a:prstClr val="black"/>
                </a:solidFill>
                <a:latin typeface="Times New Roman" panose="02020603050405020304" pitchFamily="18" charset="0"/>
                <a:cs typeface="Times New Roman" panose="02020603050405020304" pitchFamily="18" charset="0"/>
              </a:rPr>
              <a:t>Faecal material expelled by the exhalant siphon of the mussel when fed the </a:t>
            </a:r>
            <a:r>
              <a:rPr lang="en-GB" sz="2300" i="1" dirty="0" smtClean="0">
                <a:solidFill>
                  <a:prstClr val="black"/>
                </a:solidFill>
                <a:latin typeface="Times New Roman" panose="02020603050405020304" pitchFamily="18" charset="0"/>
                <a:cs typeface="Times New Roman" panose="02020603050405020304" pitchFamily="18" charset="0"/>
              </a:rPr>
              <a:t>T. </a:t>
            </a:r>
            <a:r>
              <a:rPr lang="en-GB" sz="2300" i="1" dirty="0">
                <a:solidFill>
                  <a:prstClr val="black"/>
                </a:solidFill>
                <a:latin typeface="Times New Roman" panose="02020603050405020304" pitchFamily="18" charset="0"/>
                <a:cs typeface="Times New Roman" panose="02020603050405020304" pitchFamily="18" charset="0"/>
              </a:rPr>
              <a:t>suecica </a:t>
            </a:r>
            <a:r>
              <a:rPr lang="en-GB" sz="2300" dirty="0">
                <a:solidFill>
                  <a:prstClr val="black"/>
                </a:solidFill>
                <a:latin typeface="Times New Roman" panose="02020603050405020304" pitchFamily="18" charset="0"/>
                <a:cs typeface="Times New Roman" panose="02020603050405020304" pitchFamily="18" charset="0"/>
              </a:rPr>
              <a:t>alone. </a:t>
            </a:r>
            <a:r>
              <a:rPr lang="en-GB" sz="2300" dirty="0" smtClean="0">
                <a:solidFill>
                  <a:prstClr val="black"/>
                </a:solidFill>
                <a:latin typeface="Times New Roman" panose="02020603050405020304" pitchFamily="18" charset="0"/>
                <a:cs typeface="Times New Roman" panose="02020603050405020304" pitchFamily="18" charset="0"/>
              </a:rPr>
              <a:t>(C) </a:t>
            </a:r>
            <a:r>
              <a:rPr lang="en-GB" sz="2300" dirty="0">
                <a:solidFill>
                  <a:prstClr val="black"/>
                </a:solidFill>
                <a:latin typeface="Times New Roman" panose="02020603050405020304" pitchFamily="18" charset="0"/>
                <a:cs typeface="Times New Roman" panose="02020603050405020304" pitchFamily="18" charset="0"/>
              </a:rPr>
              <a:t>Pseudofaecal material expelled by the inhalant siphon of the mussels when fed the SWCNTs </a:t>
            </a:r>
            <a:r>
              <a:rPr lang="en-GB" sz="2300" dirty="0" smtClean="0">
                <a:solidFill>
                  <a:prstClr val="black"/>
                </a:solidFill>
                <a:latin typeface="Times New Roman" panose="02020603050405020304" pitchFamily="18" charset="0"/>
                <a:cs typeface="Times New Roman" panose="02020603050405020304" pitchFamily="18" charset="0"/>
              </a:rPr>
              <a:t>500µgL</a:t>
            </a:r>
            <a:r>
              <a:rPr lang="en-GB" sz="2300" dirty="0">
                <a:solidFill>
                  <a:prstClr val="black"/>
                </a:solidFill>
                <a:latin typeface="Times New Roman" panose="02020603050405020304" pitchFamily="18" charset="0"/>
                <a:cs typeface="Times New Roman" panose="02020603050405020304" pitchFamily="18" charset="0"/>
              </a:rPr>
              <a:t>ˉ¹</a:t>
            </a:r>
            <a:r>
              <a:rPr lang="en-GB" sz="2300" dirty="0" smtClean="0">
                <a:solidFill>
                  <a:prstClr val="black"/>
                </a:solidFill>
                <a:latin typeface="Times New Roman" panose="02020603050405020304" pitchFamily="18" charset="0"/>
                <a:cs typeface="Times New Roman" panose="02020603050405020304" pitchFamily="18" charset="0"/>
              </a:rPr>
              <a:t>. (D) Copious </a:t>
            </a:r>
            <a:r>
              <a:rPr lang="en-GB" sz="2300" dirty="0">
                <a:solidFill>
                  <a:prstClr val="black"/>
                </a:solidFill>
                <a:latin typeface="Times New Roman" panose="02020603050405020304" pitchFamily="18" charset="0"/>
                <a:cs typeface="Times New Roman" panose="02020603050405020304" pitchFamily="18" charset="0"/>
              </a:rPr>
              <a:t>pseudofaecal material expelled by the inhalant siphon of the mussel when fed the SWCNTs with </a:t>
            </a:r>
            <a:r>
              <a:rPr lang="en-GB" sz="2300" i="1" dirty="0" smtClean="0">
                <a:solidFill>
                  <a:prstClr val="black"/>
                </a:solidFill>
                <a:latin typeface="Times New Roman" panose="02020603050405020304" pitchFamily="18" charset="0"/>
                <a:cs typeface="Times New Roman" panose="02020603050405020304" pitchFamily="18" charset="0"/>
              </a:rPr>
              <a:t>T</a:t>
            </a:r>
            <a:r>
              <a:rPr lang="en-GB" sz="2300" dirty="0" smtClean="0">
                <a:solidFill>
                  <a:prstClr val="black"/>
                </a:solidFill>
                <a:latin typeface="Times New Roman" panose="02020603050405020304" pitchFamily="18" charset="0"/>
                <a:cs typeface="Times New Roman" panose="02020603050405020304" pitchFamily="18" charset="0"/>
              </a:rPr>
              <a:t>. </a:t>
            </a:r>
            <a:r>
              <a:rPr lang="en-GB" sz="2300" i="1" dirty="0" smtClean="0">
                <a:solidFill>
                  <a:prstClr val="black"/>
                </a:solidFill>
                <a:latin typeface="Times New Roman" panose="02020603050405020304" pitchFamily="18" charset="0"/>
                <a:cs typeface="Times New Roman" panose="02020603050405020304" pitchFamily="18" charset="0"/>
              </a:rPr>
              <a:t>suecica</a:t>
            </a:r>
            <a:r>
              <a:rPr lang="en-GB" sz="2300" i="1" dirty="0">
                <a:solidFill>
                  <a:prstClr val="black"/>
                </a:solidFill>
                <a:latin typeface="Times New Roman" panose="02020603050405020304" pitchFamily="18" charset="0"/>
                <a:cs typeface="Times New Roman" panose="02020603050405020304" pitchFamily="18" charset="0"/>
              </a:rPr>
              <a:t>.</a:t>
            </a:r>
            <a:r>
              <a:rPr lang="en-GB" sz="2300" dirty="0">
                <a:solidFill>
                  <a:prstClr val="black"/>
                </a:solidFill>
                <a:latin typeface="Times New Roman" panose="02020603050405020304" pitchFamily="18" charset="0"/>
                <a:cs typeface="Times New Roman" panose="02020603050405020304" pitchFamily="18" charset="0"/>
              </a:rPr>
              <a:t>  </a:t>
            </a:r>
          </a:p>
        </p:txBody>
      </p:sp>
      <p:sp>
        <p:nvSpPr>
          <p:cNvPr id="83" name="Rectangle 82"/>
          <p:cNvSpPr/>
          <p:nvPr/>
        </p:nvSpPr>
        <p:spPr>
          <a:xfrm>
            <a:off x="16540357" y="16186322"/>
            <a:ext cx="4620096" cy="4339650"/>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12. </a:t>
            </a:r>
            <a:r>
              <a:rPr lang="en-GB" sz="2300" dirty="0" smtClean="0">
                <a:solidFill>
                  <a:prstClr val="black"/>
                </a:solidFill>
                <a:latin typeface="Times New Roman" panose="02020603050405020304" pitchFamily="18" charset="0"/>
                <a:cs typeface="Times New Roman" panose="02020603050405020304" pitchFamily="18" charset="0"/>
              </a:rPr>
              <a:t>Faecal </a:t>
            </a:r>
            <a:r>
              <a:rPr lang="en-GB" sz="2300" dirty="0">
                <a:solidFill>
                  <a:prstClr val="black"/>
                </a:solidFill>
                <a:latin typeface="Times New Roman" panose="02020603050405020304" pitchFamily="18" charset="0"/>
                <a:cs typeface="Times New Roman" panose="02020603050405020304" pitchFamily="18" charset="0"/>
              </a:rPr>
              <a:t>and pseudofaecal algal cells were observed clearly by optical microscopy. (A</a:t>
            </a:r>
            <a:r>
              <a:rPr lang="en-GB" sz="2300" dirty="0" smtClean="0">
                <a:solidFill>
                  <a:prstClr val="black"/>
                </a:solidFill>
                <a:latin typeface="Times New Roman" panose="02020603050405020304" pitchFamily="18" charset="0"/>
                <a:cs typeface="Times New Roman" panose="02020603050405020304" pitchFamily="18" charset="0"/>
              </a:rPr>
              <a:t>, B</a:t>
            </a:r>
            <a:r>
              <a:rPr lang="en-GB" sz="2300" dirty="0">
                <a:solidFill>
                  <a:prstClr val="black"/>
                </a:solidFill>
                <a:latin typeface="Times New Roman" panose="02020603050405020304" pitchFamily="18" charset="0"/>
                <a:cs typeface="Times New Roman" panose="02020603050405020304" pitchFamily="18" charset="0"/>
              </a:rPr>
              <a:t>) </a:t>
            </a:r>
            <a:r>
              <a:rPr lang="en-GB" sz="2300" dirty="0" smtClean="0">
                <a:solidFill>
                  <a:prstClr val="black"/>
                </a:solidFill>
                <a:latin typeface="Times New Roman" panose="02020603050405020304" pitchFamily="18" charset="0"/>
                <a:cs typeface="Times New Roman" panose="02020603050405020304" pitchFamily="18" charset="0"/>
              </a:rPr>
              <a:t>faecal </a:t>
            </a:r>
            <a:r>
              <a:rPr lang="en-GB" sz="2300" dirty="0">
                <a:solidFill>
                  <a:prstClr val="black"/>
                </a:solidFill>
                <a:latin typeface="Times New Roman" panose="02020603050405020304" pitchFamily="18" charset="0"/>
                <a:cs typeface="Times New Roman" panose="02020603050405020304" pitchFamily="18" charset="0"/>
              </a:rPr>
              <a:t>algal cells in the absence of SWCNTs, (C, D) Pseudofaecal material expelled by the inhalant siphon of the mussels when fed the SWCNTs 500µgLˉ¹ </a:t>
            </a:r>
            <a:r>
              <a:rPr lang="en-GB" sz="2300" dirty="0" smtClean="0">
                <a:solidFill>
                  <a:prstClr val="black"/>
                </a:solidFill>
                <a:latin typeface="Times New Roman" panose="02020603050405020304" pitchFamily="18" charset="0"/>
                <a:cs typeface="Times New Roman" panose="02020603050405020304" pitchFamily="18" charset="0"/>
              </a:rPr>
              <a:t>alone, while (E-J</a:t>
            </a:r>
            <a:r>
              <a:rPr lang="en-GB" sz="2300" dirty="0">
                <a:solidFill>
                  <a:prstClr val="black"/>
                </a:solidFill>
                <a:latin typeface="Times New Roman" panose="02020603050405020304" pitchFamily="18" charset="0"/>
                <a:cs typeface="Times New Roman" panose="02020603050405020304" pitchFamily="18" charset="0"/>
              </a:rPr>
              <a:t>) </a:t>
            </a:r>
            <a:r>
              <a:rPr lang="en-GB" sz="2300" dirty="0" smtClean="0">
                <a:solidFill>
                  <a:prstClr val="black"/>
                </a:solidFill>
                <a:latin typeface="Times New Roman" panose="02020603050405020304" pitchFamily="18" charset="0"/>
                <a:cs typeface="Times New Roman" panose="02020603050405020304" pitchFamily="18" charset="0"/>
              </a:rPr>
              <a:t>copious </a:t>
            </a:r>
            <a:r>
              <a:rPr lang="en-GB" sz="2300" dirty="0">
                <a:solidFill>
                  <a:prstClr val="black"/>
                </a:solidFill>
                <a:latin typeface="Times New Roman" panose="02020603050405020304" pitchFamily="18" charset="0"/>
                <a:cs typeface="Times New Roman" panose="02020603050405020304" pitchFamily="18" charset="0"/>
              </a:rPr>
              <a:t>pseudofaecal algal cells and SWCNTs expelled by the inhalant siphon of the </a:t>
            </a:r>
            <a:r>
              <a:rPr lang="en-GB" sz="2300" dirty="0" smtClean="0">
                <a:solidFill>
                  <a:prstClr val="black"/>
                </a:solidFill>
                <a:latin typeface="Times New Roman" panose="02020603050405020304" pitchFamily="18" charset="0"/>
                <a:cs typeface="Times New Roman" panose="02020603050405020304" pitchFamily="18" charset="0"/>
              </a:rPr>
              <a:t>mussel when </a:t>
            </a:r>
            <a:r>
              <a:rPr lang="en-GB" sz="2300" dirty="0">
                <a:solidFill>
                  <a:prstClr val="black"/>
                </a:solidFill>
                <a:latin typeface="Times New Roman" panose="02020603050405020304" pitchFamily="18" charset="0"/>
                <a:cs typeface="Times New Roman" panose="02020603050405020304" pitchFamily="18" charset="0"/>
              </a:rPr>
              <a:t>fed the SWCNTs with </a:t>
            </a:r>
            <a:r>
              <a:rPr lang="en-GB" sz="2300" i="1" dirty="0" smtClean="0">
                <a:solidFill>
                  <a:prstClr val="black"/>
                </a:solidFill>
                <a:latin typeface="Times New Roman" panose="02020603050405020304" pitchFamily="18" charset="0"/>
                <a:cs typeface="Times New Roman" panose="02020603050405020304" pitchFamily="18" charset="0"/>
              </a:rPr>
              <a:t>T. suecica</a:t>
            </a:r>
            <a:r>
              <a:rPr lang="en-GB" sz="2300" i="1" dirty="0">
                <a:solidFill>
                  <a:prstClr val="black"/>
                </a:solidFill>
                <a:latin typeface="Times New Roman" panose="02020603050405020304" pitchFamily="18" charset="0"/>
                <a:cs typeface="Times New Roman" panose="02020603050405020304" pitchFamily="18" charset="0"/>
              </a:rPr>
              <a:t>.</a:t>
            </a:r>
            <a:endParaRPr lang="en-GB" sz="2300" dirty="0">
              <a:solidFill>
                <a:prstClr val="black"/>
              </a:solidFill>
              <a:latin typeface="Times New Roman" panose="02020603050405020304" pitchFamily="18" charset="0"/>
              <a:cs typeface="Times New Roman" panose="02020603050405020304" pitchFamily="18" charset="0"/>
            </a:endParaRPr>
          </a:p>
        </p:txBody>
      </p:sp>
      <p:graphicFrame>
        <p:nvGraphicFramePr>
          <p:cNvPr id="85" name="Chart 84"/>
          <p:cNvGraphicFramePr/>
          <p:nvPr>
            <p:extLst>
              <p:ext uri="{D42A27DB-BD31-4B8C-83A1-F6EECF244321}">
                <p14:modId xmlns:p14="http://schemas.microsoft.com/office/powerpoint/2010/main" val="862852986"/>
              </p:ext>
            </p:extLst>
          </p:nvPr>
        </p:nvGraphicFramePr>
        <p:xfrm>
          <a:off x="21327904" y="941926"/>
          <a:ext cx="8180880" cy="5776686"/>
        </p:xfrm>
        <a:graphic>
          <a:graphicData uri="http://schemas.openxmlformats.org/drawingml/2006/chart">
            <c:chart xmlns:c="http://schemas.openxmlformats.org/drawingml/2006/chart" xmlns:r="http://schemas.openxmlformats.org/officeDocument/2006/relationships" r:id="rId29"/>
          </a:graphicData>
        </a:graphic>
      </p:graphicFrame>
      <p:sp>
        <p:nvSpPr>
          <p:cNvPr id="86" name="Rectangle 85"/>
          <p:cNvSpPr/>
          <p:nvPr/>
        </p:nvSpPr>
        <p:spPr>
          <a:xfrm>
            <a:off x="21710460" y="6776139"/>
            <a:ext cx="7708215" cy="2215991"/>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13. </a:t>
            </a:r>
            <a:r>
              <a:rPr lang="en-GB" sz="2300" dirty="0" smtClean="0">
                <a:solidFill>
                  <a:prstClr val="black"/>
                </a:solidFill>
                <a:latin typeface="Times New Roman" panose="02020603050405020304" pitchFamily="18" charset="0"/>
                <a:cs typeface="Times New Roman" panose="02020603050405020304" pitchFamily="18" charset="0"/>
              </a:rPr>
              <a:t>Flow cytometry shows the </a:t>
            </a:r>
            <a:r>
              <a:rPr lang="en-GB" sz="2300" dirty="0">
                <a:solidFill>
                  <a:prstClr val="black"/>
                </a:solidFill>
                <a:latin typeface="Times New Roman" panose="02020603050405020304" pitchFamily="18" charset="0"/>
                <a:cs typeface="Times New Roman" panose="02020603050405020304" pitchFamily="18" charset="0"/>
              </a:rPr>
              <a:t>number of the pseudofaecal algal cells produced by mussels, which have been shown to produce a copious pseudofaecal algal cells in the presence of SWCNTs.</a:t>
            </a:r>
            <a:r>
              <a:rPr lang="en-GB" sz="2300" dirty="0" smtClean="0">
                <a:solidFill>
                  <a:prstClr val="black"/>
                </a:solidFill>
                <a:latin typeface="Times New Roman" panose="02020603050405020304" pitchFamily="18" charset="0"/>
                <a:cs typeface="Times New Roman" panose="02020603050405020304" pitchFamily="18" charset="0"/>
              </a:rPr>
              <a:t>, </a:t>
            </a:r>
            <a:r>
              <a:rPr lang="en-GB" sz="2300" dirty="0">
                <a:solidFill>
                  <a:prstClr val="black"/>
                </a:solidFill>
                <a:latin typeface="Times New Roman" panose="02020603050405020304" pitchFamily="18" charset="0"/>
                <a:cs typeface="Times New Roman" panose="02020603050405020304" pitchFamily="18" charset="0"/>
              </a:rPr>
              <a:t>Statistically, </a:t>
            </a:r>
            <a:r>
              <a:rPr lang="en-GB" sz="2300" dirty="0" smtClean="0">
                <a:solidFill>
                  <a:prstClr val="black"/>
                </a:solidFill>
                <a:latin typeface="Times New Roman" panose="02020603050405020304" pitchFamily="18" charset="0"/>
                <a:cs typeface="Times New Roman" panose="02020603050405020304" pitchFamily="18" charset="0"/>
              </a:rPr>
              <a:t>significantly </a:t>
            </a:r>
            <a:r>
              <a:rPr lang="en-GB" sz="2300" dirty="0">
                <a:solidFill>
                  <a:prstClr val="black"/>
                </a:solidFill>
                <a:latin typeface="Times New Roman" panose="02020603050405020304" pitchFamily="18" charset="0"/>
                <a:cs typeface="Times New Roman" panose="02020603050405020304" pitchFamily="18" charset="0"/>
              </a:rPr>
              <a:t>increased pseudofaeces production (P=0.008) under combined algae and SWCNT exposure.</a:t>
            </a:r>
          </a:p>
        </p:txBody>
      </p:sp>
      <p:grpSp>
        <p:nvGrpSpPr>
          <p:cNvPr id="112" name="Group 111"/>
          <p:cNvGrpSpPr/>
          <p:nvPr/>
        </p:nvGrpSpPr>
        <p:grpSpPr>
          <a:xfrm>
            <a:off x="21484794" y="9479704"/>
            <a:ext cx="8086586" cy="9238966"/>
            <a:chOff x="21770136" y="28516409"/>
            <a:chExt cx="8197083" cy="6621129"/>
          </a:xfrm>
        </p:grpSpPr>
        <p:grpSp>
          <p:nvGrpSpPr>
            <p:cNvPr id="87" name="Group 86"/>
            <p:cNvGrpSpPr/>
            <p:nvPr/>
          </p:nvGrpSpPr>
          <p:grpSpPr>
            <a:xfrm>
              <a:off x="21770136" y="28516409"/>
              <a:ext cx="4327292" cy="4985197"/>
              <a:chOff x="-277410" y="-28908"/>
              <a:chExt cx="5095808" cy="7387123"/>
            </a:xfrm>
          </p:grpSpPr>
          <p:grpSp>
            <p:nvGrpSpPr>
              <p:cNvPr id="88" name="Group 87"/>
              <p:cNvGrpSpPr/>
              <p:nvPr/>
            </p:nvGrpSpPr>
            <p:grpSpPr>
              <a:xfrm>
                <a:off x="-277410" y="-28908"/>
                <a:ext cx="5095808" cy="7387123"/>
                <a:chOff x="-344085" y="-28908"/>
                <a:chExt cx="5095808" cy="7387123"/>
              </a:xfrm>
            </p:grpSpPr>
            <p:grpSp>
              <p:nvGrpSpPr>
                <p:cNvPr id="90" name="Group 89"/>
                <p:cNvGrpSpPr/>
                <p:nvPr/>
              </p:nvGrpSpPr>
              <p:grpSpPr>
                <a:xfrm>
                  <a:off x="-344085" y="-28908"/>
                  <a:ext cx="5095808" cy="7387123"/>
                  <a:chOff x="-344085" y="-28908"/>
                  <a:chExt cx="5095808" cy="7387123"/>
                </a:xfrm>
              </p:grpSpPr>
              <p:grpSp>
                <p:nvGrpSpPr>
                  <p:cNvPr id="92" name="Group 91"/>
                  <p:cNvGrpSpPr/>
                  <p:nvPr/>
                </p:nvGrpSpPr>
                <p:grpSpPr>
                  <a:xfrm>
                    <a:off x="-344085" y="-28908"/>
                    <a:ext cx="4916085" cy="7387123"/>
                    <a:chOff x="-344085" y="-28908"/>
                    <a:chExt cx="4916085" cy="7387123"/>
                  </a:xfrm>
                </p:grpSpPr>
                <p:grpSp>
                  <p:nvGrpSpPr>
                    <p:cNvPr id="94" name="Group 93"/>
                    <p:cNvGrpSpPr/>
                    <p:nvPr/>
                  </p:nvGrpSpPr>
                  <p:grpSpPr>
                    <a:xfrm>
                      <a:off x="-344085" y="-1"/>
                      <a:ext cx="4916085" cy="7358216"/>
                      <a:chOff x="-248835" y="-172872"/>
                      <a:chExt cx="4916085" cy="7029486"/>
                    </a:xfrm>
                  </p:grpSpPr>
                  <p:graphicFrame>
                    <p:nvGraphicFramePr>
                      <p:cNvPr id="96" name="Chart 95"/>
                      <p:cNvGraphicFramePr/>
                      <p:nvPr>
                        <p:extLst>
                          <p:ext uri="{D42A27DB-BD31-4B8C-83A1-F6EECF244321}">
                            <p14:modId xmlns:p14="http://schemas.microsoft.com/office/powerpoint/2010/main" val="1666136801"/>
                          </p:ext>
                        </p:extLst>
                      </p:nvPr>
                    </p:nvGraphicFramePr>
                    <p:xfrm>
                      <a:off x="95250" y="3197389"/>
                      <a:ext cx="4572000" cy="3659225"/>
                    </p:xfrm>
                    <a:graphic>
                      <a:graphicData uri="http://schemas.openxmlformats.org/drawingml/2006/chart">
                        <c:chart xmlns:c="http://schemas.openxmlformats.org/drawingml/2006/chart" xmlns:r="http://schemas.openxmlformats.org/officeDocument/2006/relationships" r:id="rId30"/>
                      </a:graphicData>
                    </a:graphic>
                  </p:graphicFrame>
                  <p:sp>
                    <p:nvSpPr>
                      <p:cNvPr id="97" name="Rectangle 96"/>
                      <p:cNvSpPr/>
                      <p:nvPr/>
                    </p:nvSpPr>
                    <p:spPr>
                      <a:xfrm>
                        <a:off x="-248835" y="2294162"/>
                        <a:ext cx="504825" cy="2155721"/>
                      </a:xfrm>
                      <a:prstGeom prst="rect">
                        <a:avLst/>
                      </a:prstGeom>
                      <a:noFill/>
                      <a:ln w="25400" cap="flat" cmpd="sng" algn="ctr">
                        <a:noFill/>
                        <a:prstDash val="solid"/>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2000" b="0" i="0" u="none" strike="noStrike" kern="0" cap="none" spc="0" normalizeH="0" baseline="0" noProof="0" dirty="0" smtClean="0">
                            <a:ln>
                              <a:noFill/>
                            </a:ln>
                            <a:solidFill>
                              <a:srgbClr val="000000"/>
                            </a:solidFill>
                            <a:effectLst/>
                            <a:uLnTx/>
                            <a:uFillTx/>
                            <a:latin typeface="Times New Roman"/>
                            <a:ea typeface="Calibri"/>
                            <a:cs typeface="Arial"/>
                          </a:rPr>
                          <a:t>% DNA in Tail</a:t>
                        </a:r>
                        <a:endParaRPr kumimoji="0" lang="en-GB" sz="1800" b="0" i="0" u="none" strike="noStrike" kern="0" cap="none" spc="0" normalizeH="0" baseline="0" noProof="0" dirty="0" smtClean="0">
                          <a:ln>
                            <a:noFill/>
                          </a:ln>
                          <a:solidFill>
                            <a:prstClr val="white"/>
                          </a:solidFill>
                          <a:effectLst/>
                          <a:uLnTx/>
                          <a:uFillTx/>
                          <a:latin typeface="Calibri"/>
                          <a:ea typeface="Calibri"/>
                          <a:cs typeface="Arial"/>
                        </a:endParaRPr>
                      </a:p>
                    </p:txBody>
                  </p:sp>
                  <p:graphicFrame>
                    <p:nvGraphicFramePr>
                      <p:cNvPr id="98" name="Chart 97"/>
                      <p:cNvGraphicFramePr/>
                      <p:nvPr>
                        <p:extLst>
                          <p:ext uri="{D42A27DB-BD31-4B8C-83A1-F6EECF244321}">
                            <p14:modId xmlns:p14="http://schemas.microsoft.com/office/powerpoint/2010/main" val="825577069"/>
                          </p:ext>
                        </p:extLst>
                      </p:nvPr>
                    </p:nvGraphicFramePr>
                    <p:xfrm>
                      <a:off x="95250" y="-172872"/>
                      <a:ext cx="4572000" cy="3521708"/>
                    </p:xfrm>
                    <a:graphic>
                      <a:graphicData uri="http://schemas.openxmlformats.org/drawingml/2006/chart">
                        <c:chart xmlns:c="http://schemas.openxmlformats.org/drawingml/2006/chart" xmlns:r="http://schemas.openxmlformats.org/officeDocument/2006/relationships" r:id="rId31"/>
                      </a:graphicData>
                    </a:graphic>
                  </p:graphicFrame>
                </p:grpSp>
                <p:sp>
                  <p:nvSpPr>
                    <p:cNvPr id="95" name="Rectangle 94"/>
                    <p:cNvSpPr/>
                    <p:nvPr/>
                  </p:nvSpPr>
                  <p:spPr>
                    <a:xfrm>
                      <a:off x="549375" y="-28908"/>
                      <a:ext cx="3845693" cy="38796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3414296" eaLnBrk="1" fontAlgn="auto" latinLnBrk="0" hangingPunct="1">
                        <a:lnSpc>
                          <a:spcPct val="115000"/>
                        </a:lnSpc>
                        <a:spcBef>
                          <a:spcPts val="0"/>
                        </a:spcBef>
                        <a:spcAft>
                          <a:spcPts val="1000"/>
                        </a:spcAft>
                        <a:buClrTx/>
                        <a:buSzTx/>
                        <a:buFontTx/>
                        <a:buNone/>
                        <a:tabLst/>
                        <a:defRPr/>
                      </a:pPr>
                      <a:r>
                        <a:rPr kumimoji="0" lang="en-GB" sz="1100" b="0" i="0" u="none" strike="noStrike" kern="0" cap="none" spc="0" normalizeH="0" baseline="0" noProof="0" dirty="0" smtClean="0">
                          <a:ln>
                            <a:noFill/>
                          </a:ln>
                          <a:solidFill>
                            <a:srgbClr val="000000"/>
                          </a:solidFill>
                          <a:effectLst/>
                          <a:uLnTx/>
                          <a:uFillTx/>
                          <a:latin typeface="Times New Roman"/>
                          <a:ea typeface="Calibri"/>
                          <a:cs typeface="Arial"/>
                        </a:rPr>
                        <a:t>500µgL</a:t>
                      </a:r>
                      <a:r>
                        <a:rPr kumimoji="0" lang="en-GB" sz="1100" b="0" i="0" u="none" strike="noStrike" kern="0" cap="none" spc="0" normalizeH="0" baseline="30000" noProof="0" dirty="0" smtClean="0">
                          <a:ln>
                            <a:noFill/>
                          </a:ln>
                          <a:solidFill>
                            <a:srgbClr val="000000"/>
                          </a:solidFill>
                          <a:effectLst/>
                          <a:uLnTx/>
                          <a:uFillTx/>
                          <a:latin typeface="Times New Roman"/>
                          <a:ea typeface="Calibri"/>
                          <a:cs typeface="Arial"/>
                        </a:rPr>
                        <a:t>-1</a:t>
                      </a:r>
                      <a:r>
                        <a:rPr kumimoji="0" lang="en-GB" sz="1100" b="0" i="0" u="none" strike="noStrike" kern="0" cap="none" spc="0" normalizeH="0" baseline="0" noProof="0" dirty="0" smtClean="0">
                          <a:ln>
                            <a:noFill/>
                          </a:ln>
                          <a:solidFill>
                            <a:srgbClr val="000000"/>
                          </a:solidFill>
                          <a:effectLst/>
                          <a:uLnTx/>
                          <a:uFillTx/>
                          <a:latin typeface="Times New Roman"/>
                          <a:ea typeface="Calibri"/>
                          <a:cs typeface="Arial"/>
                        </a:rPr>
                        <a:t> SWCNTs + Algae (DNA damage in gill)</a:t>
                      </a:r>
                      <a:endParaRPr kumimoji="0" lang="en-GB" sz="1600" b="0" i="0" u="none" strike="noStrike" kern="0" cap="none" spc="0" normalizeH="0" baseline="0" noProof="0" dirty="0" smtClean="0">
                        <a:ln>
                          <a:noFill/>
                        </a:ln>
                        <a:solidFill>
                          <a:prstClr val="white"/>
                        </a:solidFill>
                        <a:effectLst/>
                        <a:uLnTx/>
                        <a:uFillTx/>
                        <a:latin typeface="Calibri"/>
                        <a:ea typeface="Calibri"/>
                        <a:cs typeface="Arial"/>
                      </a:endParaRPr>
                    </a:p>
                  </p:txBody>
                </p:sp>
              </p:grpSp>
              <p:sp>
                <p:nvSpPr>
                  <p:cNvPr id="93" name="Rectangle 92"/>
                  <p:cNvSpPr/>
                  <p:nvPr/>
                </p:nvSpPr>
                <p:spPr>
                  <a:xfrm>
                    <a:off x="561972" y="3600449"/>
                    <a:ext cx="4189751" cy="38524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3414296" eaLnBrk="1" fontAlgn="auto" latinLnBrk="0" hangingPunct="1">
                      <a:lnSpc>
                        <a:spcPct val="115000"/>
                      </a:lnSpc>
                      <a:spcBef>
                        <a:spcPts val="0"/>
                      </a:spcBef>
                      <a:spcAft>
                        <a:spcPts val="1000"/>
                      </a:spcAft>
                      <a:buClrTx/>
                      <a:buSzTx/>
                      <a:buFontTx/>
                      <a:buNone/>
                      <a:tabLst/>
                      <a:defRPr/>
                    </a:pPr>
                    <a:r>
                      <a:rPr kumimoji="0" lang="en-GB" sz="1100" b="0" i="0" u="none" strike="noStrike" kern="0" cap="none" spc="0" normalizeH="0" baseline="0" noProof="0" dirty="0" smtClean="0">
                        <a:ln>
                          <a:noFill/>
                        </a:ln>
                        <a:solidFill>
                          <a:srgbClr val="000000"/>
                        </a:solidFill>
                        <a:effectLst/>
                        <a:uLnTx/>
                        <a:uFillTx/>
                        <a:latin typeface="Times New Roman"/>
                        <a:ea typeface="Calibri"/>
                        <a:cs typeface="Arial"/>
                      </a:rPr>
                      <a:t>500µgL</a:t>
                    </a:r>
                    <a:r>
                      <a:rPr kumimoji="0" lang="en-GB" sz="1100" b="0" i="0" u="none" strike="noStrike" kern="0" cap="none" spc="0" normalizeH="0" baseline="30000" noProof="0" dirty="0" smtClean="0">
                        <a:ln>
                          <a:noFill/>
                        </a:ln>
                        <a:solidFill>
                          <a:srgbClr val="000000"/>
                        </a:solidFill>
                        <a:effectLst/>
                        <a:uLnTx/>
                        <a:uFillTx/>
                        <a:latin typeface="Times New Roman"/>
                        <a:ea typeface="Calibri"/>
                        <a:cs typeface="Arial"/>
                      </a:rPr>
                      <a:t>-1</a:t>
                    </a:r>
                    <a:r>
                      <a:rPr kumimoji="0" lang="en-GB" sz="1100" b="0" i="0" u="none" strike="noStrike" kern="0" cap="none" spc="0" normalizeH="0" baseline="0" noProof="0" dirty="0" smtClean="0">
                        <a:ln>
                          <a:noFill/>
                        </a:ln>
                        <a:solidFill>
                          <a:srgbClr val="000000"/>
                        </a:solidFill>
                        <a:effectLst/>
                        <a:uLnTx/>
                        <a:uFillTx/>
                        <a:latin typeface="Times New Roman"/>
                        <a:ea typeface="Calibri"/>
                        <a:cs typeface="Arial"/>
                      </a:rPr>
                      <a:t> SWCNTs + Algae (DNA damage in haemocytes)</a:t>
                    </a:r>
                    <a:endParaRPr kumimoji="0" lang="en-GB" sz="1600" b="0" i="0" u="none" strike="noStrike" kern="0" cap="none" spc="0" normalizeH="0" baseline="0" noProof="0" dirty="0" smtClean="0">
                      <a:ln>
                        <a:noFill/>
                      </a:ln>
                      <a:solidFill>
                        <a:prstClr val="black"/>
                      </a:solidFill>
                      <a:effectLst/>
                      <a:uLnTx/>
                      <a:uFillTx/>
                      <a:ea typeface="Calibri"/>
                      <a:cs typeface="Arial"/>
                    </a:endParaRPr>
                  </a:p>
                </p:txBody>
              </p:sp>
            </p:grpSp>
            <p:sp>
              <p:nvSpPr>
                <p:cNvPr id="91" name="Rectangle 90"/>
                <p:cNvSpPr/>
                <p:nvPr/>
              </p:nvSpPr>
              <p:spPr>
                <a:xfrm>
                  <a:off x="3743122" y="270046"/>
                  <a:ext cx="390525" cy="365923"/>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0" i="0" u="none" strike="noStrike" kern="0" cap="none" spc="0" normalizeH="0" baseline="0" noProof="0" dirty="0" smtClean="0">
                      <a:ln>
                        <a:noFill/>
                      </a:ln>
                      <a:solidFill>
                        <a:srgbClr val="000000"/>
                      </a:solidFill>
                      <a:effectLst/>
                      <a:uLnTx/>
                      <a:uFillTx/>
                      <a:latin typeface="Times New Roman"/>
                      <a:ea typeface="Calibri"/>
                      <a:cs typeface="Arial"/>
                    </a:rPr>
                    <a:t>*</a:t>
                  </a:r>
                  <a:endParaRPr kumimoji="0" lang="en-GB" sz="1100" b="0" i="0" u="none" strike="noStrike" kern="0" cap="none" spc="0" normalizeH="0" baseline="0" noProof="0" dirty="0" smtClean="0">
                    <a:ln>
                      <a:noFill/>
                    </a:ln>
                    <a:solidFill>
                      <a:prstClr val="black"/>
                    </a:solidFill>
                    <a:effectLst/>
                    <a:uLnTx/>
                    <a:uFillTx/>
                    <a:ea typeface="Calibri"/>
                    <a:cs typeface="Arial"/>
                  </a:endParaRPr>
                </a:p>
              </p:txBody>
            </p:sp>
          </p:grpSp>
          <p:sp>
            <p:nvSpPr>
              <p:cNvPr id="89" name="Rectangle 88"/>
              <p:cNvSpPr/>
              <p:nvPr/>
            </p:nvSpPr>
            <p:spPr>
              <a:xfrm>
                <a:off x="3809797" y="3943741"/>
                <a:ext cx="390525" cy="36055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0" i="0" u="none" strike="noStrike" kern="0" cap="none" spc="0" normalizeH="0" baseline="0" noProof="0" dirty="0" smtClean="0">
                    <a:ln>
                      <a:noFill/>
                    </a:ln>
                    <a:solidFill>
                      <a:srgbClr val="000000"/>
                    </a:solidFill>
                    <a:effectLst/>
                    <a:uLnTx/>
                    <a:uFillTx/>
                    <a:latin typeface="Times New Roman"/>
                    <a:ea typeface="Calibri"/>
                    <a:cs typeface="Arial"/>
                  </a:rPr>
                  <a:t>*</a:t>
                </a:r>
                <a:endParaRPr kumimoji="0" lang="en-GB" sz="1100" b="0" i="0" u="none" strike="noStrike" kern="0" cap="none" spc="0" normalizeH="0" baseline="0" noProof="0" dirty="0" smtClean="0">
                  <a:ln>
                    <a:noFill/>
                  </a:ln>
                  <a:solidFill>
                    <a:prstClr val="black"/>
                  </a:solidFill>
                  <a:effectLst/>
                  <a:uLnTx/>
                  <a:uFillTx/>
                  <a:ea typeface="Calibri"/>
                  <a:cs typeface="Arial"/>
                </a:endParaRPr>
              </a:p>
            </p:txBody>
          </p:sp>
        </p:grpSp>
        <p:grpSp>
          <p:nvGrpSpPr>
            <p:cNvPr id="99" name="Group 98"/>
            <p:cNvGrpSpPr/>
            <p:nvPr/>
          </p:nvGrpSpPr>
          <p:grpSpPr>
            <a:xfrm>
              <a:off x="25944810" y="28535918"/>
              <a:ext cx="4022409" cy="4965688"/>
              <a:chOff x="0" y="0"/>
              <a:chExt cx="4572000" cy="7124700"/>
            </a:xfrm>
          </p:grpSpPr>
          <p:grpSp>
            <p:nvGrpSpPr>
              <p:cNvPr id="100" name="Group 99"/>
              <p:cNvGrpSpPr/>
              <p:nvPr/>
            </p:nvGrpSpPr>
            <p:grpSpPr>
              <a:xfrm>
                <a:off x="0" y="0"/>
                <a:ext cx="4572000" cy="7124700"/>
                <a:chOff x="0" y="0"/>
                <a:chExt cx="4572000" cy="7124700"/>
              </a:xfrm>
            </p:grpSpPr>
            <p:grpSp>
              <p:nvGrpSpPr>
                <p:cNvPr id="102" name="Group 101"/>
                <p:cNvGrpSpPr/>
                <p:nvPr/>
              </p:nvGrpSpPr>
              <p:grpSpPr>
                <a:xfrm>
                  <a:off x="0" y="0"/>
                  <a:ext cx="4572000" cy="7124700"/>
                  <a:chOff x="0" y="0"/>
                  <a:chExt cx="4572000" cy="7124700"/>
                </a:xfrm>
              </p:grpSpPr>
              <p:grpSp>
                <p:nvGrpSpPr>
                  <p:cNvPr id="104" name="Group 103"/>
                  <p:cNvGrpSpPr/>
                  <p:nvPr/>
                </p:nvGrpSpPr>
                <p:grpSpPr>
                  <a:xfrm>
                    <a:off x="0" y="0"/>
                    <a:ext cx="4572000" cy="7124700"/>
                    <a:chOff x="0" y="0"/>
                    <a:chExt cx="4572000" cy="7124700"/>
                  </a:xfrm>
                </p:grpSpPr>
                <p:grpSp>
                  <p:nvGrpSpPr>
                    <p:cNvPr id="106" name="Group 105"/>
                    <p:cNvGrpSpPr/>
                    <p:nvPr/>
                  </p:nvGrpSpPr>
                  <p:grpSpPr>
                    <a:xfrm>
                      <a:off x="0" y="0"/>
                      <a:ext cx="4572000" cy="7124700"/>
                      <a:chOff x="0" y="0"/>
                      <a:chExt cx="4572000" cy="7124700"/>
                    </a:xfrm>
                  </p:grpSpPr>
                  <p:graphicFrame>
                    <p:nvGraphicFramePr>
                      <p:cNvPr id="108" name="Chart 107"/>
                      <p:cNvGraphicFramePr/>
                      <p:nvPr>
                        <p:extLst>
                          <p:ext uri="{D42A27DB-BD31-4B8C-83A1-F6EECF244321}">
                            <p14:modId xmlns:p14="http://schemas.microsoft.com/office/powerpoint/2010/main" val="87104775"/>
                          </p:ext>
                        </p:extLst>
                      </p:nvPr>
                    </p:nvGraphicFramePr>
                    <p:xfrm>
                      <a:off x="0" y="0"/>
                      <a:ext cx="4572000" cy="3686175"/>
                    </p:xfrm>
                    <a:graphic>
                      <a:graphicData uri="http://schemas.openxmlformats.org/drawingml/2006/chart">
                        <c:chart xmlns:c="http://schemas.openxmlformats.org/drawingml/2006/chart" xmlns:r="http://schemas.openxmlformats.org/officeDocument/2006/relationships" r:id="rId32"/>
                      </a:graphicData>
                    </a:graphic>
                  </p:graphicFrame>
                  <p:graphicFrame>
                    <p:nvGraphicFramePr>
                      <p:cNvPr id="109" name="Chart 108"/>
                      <p:cNvGraphicFramePr/>
                      <p:nvPr>
                        <p:extLst>
                          <p:ext uri="{D42A27DB-BD31-4B8C-83A1-F6EECF244321}">
                            <p14:modId xmlns:p14="http://schemas.microsoft.com/office/powerpoint/2010/main" val="1736214288"/>
                          </p:ext>
                        </p:extLst>
                      </p:nvPr>
                    </p:nvGraphicFramePr>
                    <p:xfrm>
                      <a:off x="0" y="3438525"/>
                      <a:ext cx="4572000" cy="3686175"/>
                    </p:xfrm>
                    <a:graphic>
                      <a:graphicData uri="http://schemas.openxmlformats.org/drawingml/2006/chart">
                        <c:chart xmlns:c="http://schemas.openxmlformats.org/drawingml/2006/chart" xmlns:r="http://schemas.openxmlformats.org/officeDocument/2006/relationships" r:id="rId33"/>
                      </a:graphicData>
                    </a:graphic>
                  </p:graphicFrame>
                </p:grpSp>
                <p:sp>
                  <p:nvSpPr>
                    <p:cNvPr id="107" name="Rectangle 106"/>
                    <p:cNvSpPr/>
                    <p:nvPr/>
                  </p:nvSpPr>
                  <p:spPr>
                    <a:xfrm>
                      <a:off x="3781425" y="2676525"/>
                      <a:ext cx="352425" cy="30480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0" i="0" u="none" strike="noStrike" kern="0" cap="none" spc="0" normalizeH="0" baseline="0" noProof="0" smtClean="0">
                          <a:ln>
                            <a:noFill/>
                          </a:ln>
                          <a:solidFill>
                            <a:srgbClr val="000000"/>
                          </a:solidFill>
                          <a:effectLst/>
                          <a:uLnTx/>
                          <a:uFillTx/>
                          <a:latin typeface="Times New Roman"/>
                          <a:ea typeface="Calibri"/>
                          <a:cs typeface="Arial"/>
                        </a:rPr>
                        <a:t>*</a:t>
                      </a:r>
                      <a:endParaRPr kumimoji="0" lang="en-GB" sz="1100" b="0" i="0" u="none" strike="noStrike" kern="0" cap="none" spc="0" normalizeH="0" baseline="0" noProof="0" smtClean="0">
                        <a:ln>
                          <a:noFill/>
                        </a:ln>
                        <a:solidFill>
                          <a:prstClr val="white"/>
                        </a:solidFill>
                        <a:effectLst/>
                        <a:uLnTx/>
                        <a:uFillTx/>
                        <a:latin typeface="Calibri"/>
                        <a:ea typeface="Calibri"/>
                        <a:cs typeface="Arial"/>
                      </a:endParaRPr>
                    </a:p>
                  </p:txBody>
                </p:sp>
              </p:grpSp>
              <p:sp>
                <p:nvSpPr>
                  <p:cNvPr id="105" name="Rectangle 104"/>
                  <p:cNvSpPr/>
                  <p:nvPr/>
                </p:nvSpPr>
                <p:spPr>
                  <a:xfrm>
                    <a:off x="3781425" y="3619500"/>
                    <a:ext cx="352425" cy="30480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0" i="0" u="none" strike="noStrike" kern="0" cap="none" spc="0" normalizeH="0" baseline="0" noProof="0" smtClean="0">
                        <a:ln>
                          <a:noFill/>
                        </a:ln>
                        <a:solidFill>
                          <a:srgbClr val="000000"/>
                        </a:solidFill>
                        <a:effectLst/>
                        <a:uLnTx/>
                        <a:uFillTx/>
                        <a:latin typeface="Times New Roman"/>
                        <a:ea typeface="Calibri"/>
                        <a:cs typeface="Arial"/>
                      </a:rPr>
                      <a:t>*</a:t>
                    </a:r>
                    <a:endParaRPr kumimoji="0" lang="en-GB" sz="1100" b="0" i="0" u="none" strike="noStrike" kern="0" cap="none" spc="0" normalizeH="0" baseline="0" noProof="0" smtClean="0">
                      <a:ln>
                        <a:noFill/>
                      </a:ln>
                      <a:solidFill>
                        <a:prstClr val="black"/>
                      </a:solidFill>
                      <a:effectLst/>
                      <a:uLnTx/>
                      <a:uFillTx/>
                      <a:ea typeface="Calibri"/>
                      <a:cs typeface="Arial"/>
                    </a:endParaRPr>
                  </a:p>
                </p:txBody>
              </p:sp>
            </p:grpSp>
            <p:sp>
              <p:nvSpPr>
                <p:cNvPr id="103" name="Rectangle 102"/>
                <p:cNvSpPr/>
                <p:nvPr/>
              </p:nvSpPr>
              <p:spPr>
                <a:xfrm>
                  <a:off x="666750" y="33336"/>
                  <a:ext cx="2692713" cy="31432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3414296" eaLnBrk="1" fontAlgn="auto" latinLnBrk="0" hangingPunct="1">
                    <a:lnSpc>
                      <a:spcPct val="115000"/>
                    </a:lnSpc>
                    <a:spcBef>
                      <a:spcPts val="0"/>
                    </a:spcBef>
                    <a:spcAft>
                      <a:spcPts val="1000"/>
                    </a:spcAft>
                    <a:buClrTx/>
                    <a:buSzTx/>
                    <a:buFontTx/>
                    <a:buNone/>
                    <a:tabLst>
                      <a:tab pos="1260475" algn="l"/>
                    </a:tabLst>
                    <a:defRPr/>
                  </a:pPr>
                  <a:r>
                    <a:rPr kumimoji="0" lang="en-GB" sz="1100" b="0" i="0" u="none" strike="noStrike" kern="0" cap="none" spc="0" normalizeH="0" baseline="0" noProof="0" dirty="0" smtClean="0">
                      <a:ln>
                        <a:noFill/>
                      </a:ln>
                      <a:solidFill>
                        <a:srgbClr val="000000"/>
                      </a:solidFill>
                      <a:effectLst/>
                      <a:uLnTx/>
                      <a:uFillTx/>
                      <a:latin typeface="Times New Roman"/>
                      <a:ea typeface="Calibri"/>
                      <a:cs typeface="Arial"/>
                    </a:rPr>
                    <a:t>500µgL</a:t>
                  </a:r>
                  <a:r>
                    <a:rPr kumimoji="0" lang="en-GB" sz="1100" b="0" i="0" u="none" strike="noStrike" kern="0" cap="none" spc="0" normalizeH="0" baseline="30000" noProof="0" dirty="0" smtClean="0">
                      <a:ln>
                        <a:noFill/>
                      </a:ln>
                      <a:solidFill>
                        <a:srgbClr val="000000"/>
                      </a:solidFill>
                      <a:effectLst/>
                      <a:uLnTx/>
                      <a:uFillTx/>
                      <a:latin typeface="Times New Roman"/>
                      <a:ea typeface="Calibri"/>
                      <a:cs typeface="Arial"/>
                    </a:rPr>
                    <a:t>-1</a:t>
                  </a:r>
                  <a:r>
                    <a:rPr kumimoji="0" lang="en-GB" sz="1100" b="0" i="0" u="none" strike="noStrike" kern="0" cap="none" spc="0" normalizeH="0" baseline="0" noProof="0" dirty="0" smtClean="0">
                      <a:ln>
                        <a:noFill/>
                      </a:ln>
                      <a:solidFill>
                        <a:srgbClr val="000000"/>
                      </a:solidFill>
                      <a:effectLst/>
                      <a:uLnTx/>
                      <a:uFillTx/>
                      <a:latin typeface="Times New Roman"/>
                      <a:ea typeface="Calibri"/>
                      <a:cs typeface="Arial"/>
                    </a:rPr>
                    <a:t> SWCNTs + Algae (A)</a:t>
                  </a:r>
                  <a:endParaRPr kumimoji="0" lang="en-GB" sz="1600" b="0" i="0" u="none" strike="noStrike" kern="0" cap="none" spc="0" normalizeH="0" baseline="0" noProof="0" dirty="0" smtClean="0">
                    <a:ln>
                      <a:noFill/>
                    </a:ln>
                    <a:solidFill>
                      <a:prstClr val="black"/>
                    </a:solidFill>
                    <a:effectLst/>
                    <a:uLnTx/>
                    <a:uFillTx/>
                    <a:ea typeface="Calibri"/>
                    <a:cs typeface="Arial"/>
                  </a:endParaRPr>
                </a:p>
              </p:txBody>
            </p:sp>
          </p:grpSp>
          <p:sp>
            <p:nvSpPr>
              <p:cNvPr id="101" name="Rectangle 100"/>
              <p:cNvSpPr/>
              <p:nvPr/>
            </p:nvSpPr>
            <p:spPr>
              <a:xfrm>
                <a:off x="666750" y="3515532"/>
                <a:ext cx="2321780" cy="31432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3414296" eaLnBrk="1" fontAlgn="auto" latinLnBrk="0" hangingPunct="1">
                  <a:lnSpc>
                    <a:spcPct val="115000"/>
                  </a:lnSpc>
                  <a:spcBef>
                    <a:spcPts val="0"/>
                  </a:spcBef>
                  <a:spcAft>
                    <a:spcPts val="1000"/>
                  </a:spcAft>
                  <a:buClrTx/>
                  <a:buSzTx/>
                  <a:buFontTx/>
                  <a:buNone/>
                  <a:tabLst/>
                  <a:defRPr/>
                </a:pPr>
                <a:r>
                  <a:rPr kumimoji="0" lang="en-GB" sz="1100" b="0" i="0" u="none" strike="noStrike" kern="0" cap="none" spc="0" normalizeH="0" baseline="0" noProof="0" dirty="0" smtClean="0">
                    <a:ln>
                      <a:noFill/>
                    </a:ln>
                    <a:solidFill>
                      <a:srgbClr val="000000"/>
                    </a:solidFill>
                    <a:effectLst/>
                    <a:uLnTx/>
                    <a:uFillTx/>
                    <a:latin typeface="Times New Roman"/>
                    <a:ea typeface="Calibri"/>
                    <a:cs typeface="Arial"/>
                  </a:rPr>
                  <a:t>500µgL</a:t>
                </a:r>
                <a:r>
                  <a:rPr kumimoji="0" lang="en-GB" sz="1100" b="0" i="0" u="none" strike="noStrike" kern="0" cap="none" spc="0" normalizeH="0" baseline="30000" noProof="0" dirty="0" smtClean="0">
                    <a:ln>
                      <a:noFill/>
                    </a:ln>
                    <a:solidFill>
                      <a:srgbClr val="000000"/>
                    </a:solidFill>
                    <a:effectLst/>
                    <a:uLnTx/>
                    <a:uFillTx/>
                    <a:latin typeface="Times New Roman"/>
                    <a:ea typeface="Calibri"/>
                    <a:cs typeface="Arial"/>
                  </a:rPr>
                  <a:t>-1</a:t>
                </a:r>
                <a:r>
                  <a:rPr kumimoji="0" lang="en-GB" sz="1100" b="0" i="0" u="none" strike="noStrike" kern="0" cap="none" spc="0" normalizeH="0" baseline="0" noProof="0" dirty="0" smtClean="0">
                    <a:ln>
                      <a:noFill/>
                    </a:ln>
                    <a:solidFill>
                      <a:srgbClr val="000000"/>
                    </a:solidFill>
                    <a:effectLst/>
                    <a:uLnTx/>
                    <a:uFillTx/>
                    <a:latin typeface="Times New Roman"/>
                    <a:ea typeface="Calibri"/>
                    <a:cs typeface="Arial"/>
                  </a:rPr>
                  <a:t> SWCNTs + Algae (B)</a:t>
                </a:r>
                <a:endParaRPr kumimoji="0" lang="en-GB" sz="1600" b="0" i="0" u="none" strike="noStrike" kern="0" cap="none" spc="0" normalizeH="0" baseline="0" noProof="0" dirty="0" smtClean="0">
                  <a:ln>
                    <a:noFill/>
                  </a:ln>
                  <a:solidFill>
                    <a:prstClr val="black"/>
                  </a:solidFill>
                  <a:effectLst/>
                  <a:uLnTx/>
                  <a:uFillTx/>
                  <a:ea typeface="Calibri"/>
                  <a:cs typeface="Arial"/>
                </a:endParaRPr>
              </a:p>
            </p:txBody>
          </p:sp>
        </p:grpSp>
        <p:sp>
          <p:nvSpPr>
            <p:cNvPr id="110" name="Rectangle 109"/>
            <p:cNvSpPr/>
            <p:nvPr/>
          </p:nvSpPr>
          <p:spPr>
            <a:xfrm>
              <a:off x="26012807" y="33516122"/>
              <a:ext cx="3890959" cy="1621416"/>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15. </a:t>
              </a:r>
              <a:r>
                <a:rPr lang="en-GB" sz="2300" dirty="0" smtClean="0">
                  <a:solidFill>
                    <a:prstClr val="black"/>
                  </a:solidFill>
                  <a:latin typeface="Times New Roman" panose="02020603050405020304" pitchFamily="18" charset="0"/>
                  <a:cs typeface="Times New Roman" panose="02020603050405020304" pitchFamily="18" charset="0"/>
                </a:rPr>
                <a:t>Mussels </a:t>
              </a:r>
              <a:r>
                <a:rPr lang="en-GB" sz="2300" dirty="0">
                  <a:solidFill>
                    <a:prstClr val="black"/>
                  </a:solidFill>
                  <a:latin typeface="Times New Roman" panose="02020603050405020304" pitchFamily="18" charset="0"/>
                  <a:cs typeface="Times New Roman" panose="02020603050405020304" pitchFamily="18" charset="0"/>
                </a:rPr>
                <a:t>were fed </a:t>
              </a:r>
              <a:r>
                <a:rPr lang="en-GB" sz="2300" dirty="0" smtClean="0">
                  <a:solidFill>
                    <a:prstClr val="black"/>
                  </a:solidFill>
                  <a:latin typeface="Times New Roman" panose="02020603050405020304" pitchFamily="18" charset="0"/>
                  <a:cs typeface="Times New Roman" panose="02020603050405020304" pitchFamily="18" charset="0"/>
                </a:rPr>
                <a:t>algae, SWCNT 500µgL</a:t>
              </a:r>
              <a:r>
                <a:rPr lang="en-GB" sz="2300" dirty="0">
                  <a:solidFill>
                    <a:prstClr val="black"/>
                  </a:solidFill>
                  <a:latin typeface="Times New Roman" panose="02020603050405020304" pitchFamily="18" charset="0"/>
                  <a:cs typeface="Times New Roman" panose="02020603050405020304" pitchFamily="18" charset="0"/>
                </a:rPr>
                <a:t>ˉ¹ alone and </a:t>
              </a:r>
              <a:r>
                <a:rPr lang="en-GB" sz="2300" dirty="0" smtClean="0">
                  <a:solidFill>
                    <a:prstClr val="black"/>
                  </a:solidFill>
                  <a:latin typeface="Times New Roman" panose="02020603050405020304" pitchFamily="18" charset="0"/>
                  <a:cs typeface="Times New Roman" panose="02020603050405020304" pitchFamily="18" charset="0"/>
                </a:rPr>
                <a:t>algae</a:t>
              </a:r>
              <a:r>
                <a:rPr lang="en-GB" sz="2300" i="1" dirty="0">
                  <a:solidFill>
                    <a:prstClr val="black"/>
                  </a:solidFill>
                  <a:latin typeface="Times New Roman" panose="02020603050405020304" pitchFamily="18" charset="0"/>
                  <a:cs typeface="Times New Roman" panose="02020603050405020304" pitchFamily="18" charset="0"/>
                </a:rPr>
                <a:t> </a:t>
              </a:r>
              <a:r>
                <a:rPr lang="en-GB" sz="2300" i="1" dirty="0" smtClean="0">
                  <a:solidFill>
                    <a:prstClr val="black"/>
                  </a:solidFill>
                  <a:latin typeface="Times New Roman" panose="02020603050405020304" pitchFamily="18" charset="0"/>
                  <a:cs typeface="Times New Roman" panose="02020603050405020304" pitchFamily="18" charset="0"/>
                </a:rPr>
                <a:t>+</a:t>
              </a:r>
              <a:r>
                <a:rPr lang="en-GB" sz="2300" dirty="0">
                  <a:solidFill>
                    <a:prstClr val="black"/>
                  </a:solidFill>
                  <a:latin typeface="Times New Roman" panose="02020603050405020304" pitchFamily="18" charset="0"/>
                  <a:cs typeface="Times New Roman" panose="02020603050405020304" pitchFamily="18" charset="0"/>
                </a:rPr>
                <a:t> </a:t>
              </a:r>
              <a:r>
                <a:rPr lang="en-GB" sz="2300" dirty="0" smtClean="0">
                  <a:solidFill>
                    <a:prstClr val="black"/>
                  </a:solidFill>
                  <a:latin typeface="Times New Roman" panose="02020603050405020304" pitchFamily="18" charset="0"/>
                  <a:cs typeface="Times New Roman" panose="02020603050405020304" pitchFamily="18" charset="0"/>
                </a:rPr>
                <a:t>SWCNTs for </a:t>
              </a:r>
              <a:r>
                <a:rPr lang="en-GB" sz="2300" dirty="0">
                  <a:solidFill>
                    <a:prstClr val="black"/>
                  </a:solidFill>
                  <a:latin typeface="Times New Roman" panose="02020603050405020304" pitchFamily="18" charset="0"/>
                  <a:cs typeface="Times New Roman" panose="02020603050405020304" pitchFamily="18" charset="0"/>
                </a:rPr>
                <a:t>24h</a:t>
              </a:r>
              <a:r>
                <a:rPr lang="en-GB" sz="2300" dirty="0" smtClean="0">
                  <a:solidFill>
                    <a:prstClr val="black"/>
                  </a:solidFill>
                  <a:latin typeface="Times New Roman" panose="02020603050405020304" pitchFamily="18" charset="0"/>
                  <a:cs typeface="Times New Roman" panose="02020603050405020304" pitchFamily="18" charset="0"/>
                </a:rPr>
                <a:t>. * signiﬁcantly </a:t>
              </a:r>
              <a:r>
                <a:rPr lang="en-GB" sz="2300" dirty="0">
                  <a:solidFill>
                    <a:prstClr val="black"/>
                  </a:solidFill>
                  <a:latin typeface="Times New Roman" panose="02020603050405020304" pitchFamily="18" charset="0"/>
                  <a:cs typeface="Times New Roman" panose="02020603050405020304" pitchFamily="18" charset="0"/>
                </a:rPr>
                <a:t>different from control, algae and algae + SWCNTs </a:t>
              </a:r>
              <a:r>
                <a:rPr lang="en-GB" sz="2300" dirty="0" smtClean="0">
                  <a:solidFill>
                    <a:prstClr val="black"/>
                  </a:solidFill>
                  <a:latin typeface="Times New Roman" panose="02020603050405020304" pitchFamily="18" charset="0"/>
                  <a:cs typeface="Times New Roman" panose="02020603050405020304" pitchFamily="18" charset="0"/>
                </a:rPr>
                <a:t>(</a:t>
              </a:r>
              <a:r>
                <a:rPr lang="en-GB" sz="2300" dirty="0">
                  <a:solidFill>
                    <a:prstClr val="black"/>
                  </a:solidFill>
                  <a:latin typeface="Times New Roman" panose="02020603050405020304" pitchFamily="18" charset="0"/>
                  <a:cs typeface="Times New Roman" panose="02020603050405020304" pitchFamily="18" charset="0"/>
                </a:rPr>
                <a:t>P&lt;0.001).</a:t>
              </a:r>
            </a:p>
          </p:txBody>
        </p:sp>
        <p:sp>
          <p:nvSpPr>
            <p:cNvPr id="111" name="Rectangle 110"/>
            <p:cNvSpPr/>
            <p:nvPr/>
          </p:nvSpPr>
          <p:spPr>
            <a:xfrm>
              <a:off x="21908739" y="33546319"/>
              <a:ext cx="4033649" cy="1454442"/>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14. </a:t>
              </a:r>
              <a:r>
                <a:rPr lang="en-GB" sz="2300" dirty="0" smtClean="0">
                  <a:solidFill>
                    <a:prstClr val="black"/>
                  </a:solidFill>
                  <a:latin typeface="Times New Roman" panose="02020603050405020304" pitchFamily="18" charset="0"/>
                  <a:cs typeface="Times New Roman" panose="02020603050405020304" pitchFamily="18" charset="0"/>
                </a:rPr>
                <a:t>Mussels </a:t>
              </a:r>
              <a:r>
                <a:rPr lang="en-GB" sz="2300" dirty="0">
                  <a:solidFill>
                    <a:prstClr val="black"/>
                  </a:solidFill>
                  <a:latin typeface="Times New Roman" panose="02020603050405020304" pitchFamily="18" charset="0"/>
                  <a:cs typeface="Times New Roman" panose="02020603050405020304" pitchFamily="18" charset="0"/>
                </a:rPr>
                <a:t>were fed </a:t>
              </a:r>
              <a:r>
                <a:rPr lang="en-GB" sz="2300" dirty="0" smtClean="0">
                  <a:solidFill>
                    <a:prstClr val="black"/>
                  </a:solidFill>
                  <a:latin typeface="Times New Roman" panose="02020603050405020304" pitchFamily="18" charset="0"/>
                  <a:cs typeface="Times New Roman" panose="02020603050405020304" pitchFamily="18" charset="0"/>
                </a:rPr>
                <a:t>algae, </a:t>
              </a:r>
              <a:r>
                <a:rPr lang="en-GB" sz="2300" dirty="0">
                  <a:solidFill>
                    <a:prstClr val="black"/>
                  </a:solidFill>
                  <a:latin typeface="Times New Roman" panose="02020603050405020304" pitchFamily="18" charset="0"/>
                  <a:cs typeface="Times New Roman" panose="02020603050405020304" pitchFamily="18" charset="0"/>
                </a:rPr>
                <a:t>SWCNT </a:t>
              </a:r>
              <a:r>
                <a:rPr lang="en-GB" sz="2300" dirty="0" smtClean="0">
                  <a:solidFill>
                    <a:prstClr val="black"/>
                  </a:solidFill>
                  <a:latin typeface="Times New Roman" panose="02020603050405020304" pitchFamily="18" charset="0"/>
                  <a:cs typeface="Times New Roman" panose="02020603050405020304" pitchFamily="18" charset="0"/>
                </a:rPr>
                <a:t>500µgL</a:t>
              </a:r>
              <a:r>
                <a:rPr lang="en-GB" sz="2300" dirty="0">
                  <a:solidFill>
                    <a:prstClr val="black"/>
                  </a:solidFill>
                  <a:latin typeface="Times New Roman" panose="02020603050405020304" pitchFamily="18" charset="0"/>
                  <a:cs typeface="Times New Roman" panose="02020603050405020304" pitchFamily="18" charset="0"/>
                </a:rPr>
                <a:t>ˉ¹ alone and </a:t>
              </a:r>
              <a:r>
                <a:rPr lang="en-GB" sz="2300" dirty="0" smtClean="0">
                  <a:solidFill>
                    <a:prstClr val="black"/>
                  </a:solidFill>
                  <a:latin typeface="Times New Roman" panose="02020603050405020304" pitchFamily="18" charset="0"/>
                  <a:cs typeface="Times New Roman" panose="02020603050405020304" pitchFamily="18" charset="0"/>
                </a:rPr>
                <a:t>algae</a:t>
              </a:r>
              <a:r>
                <a:rPr lang="en-GB" sz="2300" i="1" dirty="0" smtClean="0">
                  <a:solidFill>
                    <a:prstClr val="black"/>
                  </a:solidFill>
                  <a:latin typeface="Times New Roman" panose="02020603050405020304" pitchFamily="18" charset="0"/>
                  <a:cs typeface="Times New Roman" panose="02020603050405020304" pitchFamily="18" charset="0"/>
                </a:rPr>
                <a:t> +</a:t>
              </a:r>
              <a:r>
                <a:rPr lang="en-GB" sz="2300" dirty="0" smtClean="0">
                  <a:solidFill>
                    <a:prstClr val="black"/>
                  </a:solidFill>
                  <a:latin typeface="Times New Roman" panose="02020603050405020304" pitchFamily="18" charset="0"/>
                  <a:cs typeface="Times New Roman" panose="02020603050405020304" pitchFamily="18" charset="0"/>
                </a:rPr>
                <a:t> </a:t>
              </a:r>
              <a:r>
                <a:rPr lang="en-GB" sz="2300" dirty="0">
                  <a:solidFill>
                    <a:prstClr val="black"/>
                  </a:solidFill>
                  <a:latin typeface="Times New Roman" panose="02020603050405020304" pitchFamily="18" charset="0"/>
                  <a:cs typeface="Times New Roman" panose="02020603050405020304" pitchFamily="18" charset="0"/>
                </a:rPr>
                <a:t>SWCNTs </a:t>
              </a:r>
              <a:r>
                <a:rPr lang="en-GB" sz="2300" dirty="0" smtClean="0">
                  <a:solidFill>
                    <a:prstClr val="black"/>
                  </a:solidFill>
                  <a:latin typeface="Times New Roman" panose="02020603050405020304" pitchFamily="18" charset="0"/>
                  <a:cs typeface="Times New Roman" panose="02020603050405020304" pitchFamily="18" charset="0"/>
                </a:rPr>
                <a:t>for </a:t>
              </a:r>
              <a:r>
                <a:rPr lang="en-GB" sz="2300" dirty="0">
                  <a:solidFill>
                    <a:prstClr val="black"/>
                  </a:solidFill>
                  <a:latin typeface="Times New Roman" panose="02020603050405020304" pitchFamily="18" charset="0"/>
                  <a:cs typeface="Times New Roman" panose="02020603050405020304" pitchFamily="18" charset="0"/>
                </a:rPr>
                <a:t>24h. * signiﬁcantly different from control, algae and algae + SWCNTs </a:t>
              </a:r>
              <a:r>
                <a:rPr lang="en-GB" sz="2300" dirty="0" smtClean="0">
                  <a:solidFill>
                    <a:prstClr val="black"/>
                  </a:solidFill>
                  <a:latin typeface="Times New Roman" panose="02020603050405020304" pitchFamily="18" charset="0"/>
                  <a:cs typeface="Times New Roman" panose="02020603050405020304" pitchFamily="18" charset="0"/>
                </a:rPr>
                <a:t>(</a:t>
              </a:r>
              <a:r>
                <a:rPr lang="en-GB" sz="2300" dirty="0">
                  <a:solidFill>
                    <a:prstClr val="black"/>
                  </a:solidFill>
                  <a:latin typeface="Times New Roman" panose="02020603050405020304" pitchFamily="18" charset="0"/>
                  <a:cs typeface="Times New Roman" panose="02020603050405020304" pitchFamily="18" charset="0"/>
                </a:rPr>
                <a:t>P&lt;0.001).</a:t>
              </a:r>
            </a:p>
          </p:txBody>
        </p:sp>
      </p:grpSp>
      <p:sp>
        <p:nvSpPr>
          <p:cNvPr id="113" name="Rectangle 112"/>
          <p:cNvSpPr/>
          <p:nvPr/>
        </p:nvSpPr>
        <p:spPr>
          <a:xfrm>
            <a:off x="21990527" y="8887106"/>
            <a:ext cx="8191673" cy="553998"/>
          </a:xfrm>
          <a:prstGeom prst="rect">
            <a:avLst/>
          </a:prstGeom>
        </p:spPr>
        <p:txBody>
          <a:bodyPr wrap="square">
            <a:spAutoFit/>
          </a:bodyPr>
          <a:lstStyle/>
          <a:p>
            <a:pPr defTabSz="3414296"/>
            <a:r>
              <a:rPr lang="en-GB" sz="3000" b="1" dirty="0" smtClean="0">
                <a:solidFill>
                  <a:prstClr val="black"/>
                </a:solidFill>
                <a:latin typeface="Times New Roman" panose="02020603050405020304" pitchFamily="18" charset="0"/>
                <a:cs typeface="Times New Roman" panose="02020603050405020304" pitchFamily="18" charset="0"/>
              </a:rPr>
              <a:t>Algae mitigates the genotoxicity of SWCNTs</a:t>
            </a:r>
            <a:endParaRPr lang="en-GB" sz="3000" b="1" dirty="0">
              <a:solidFill>
                <a:prstClr val="black"/>
              </a:solidFill>
              <a:latin typeface="Times New Roman" panose="02020603050405020304" pitchFamily="18" charset="0"/>
              <a:cs typeface="Times New Roman" panose="02020603050405020304" pitchFamily="18" charset="0"/>
            </a:endParaRPr>
          </a:p>
        </p:txBody>
      </p:sp>
      <p:grpSp>
        <p:nvGrpSpPr>
          <p:cNvPr id="114" name="Group 113"/>
          <p:cNvGrpSpPr/>
          <p:nvPr/>
        </p:nvGrpSpPr>
        <p:grpSpPr>
          <a:xfrm>
            <a:off x="29644588" y="1068526"/>
            <a:ext cx="7918464" cy="5802826"/>
            <a:chOff x="22153477" y="34926333"/>
            <a:chExt cx="7930069" cy="3303994"/>
          </a:xfrm>
        </p:grpSpPr>
        <p:sp>
          <p:nvSpPr>
            <p:cNvPr id="115" name="Rectangle 114"/>
            <p:cNvSpPr/>
            <p:nvPr/>
          </p:nvSpPr>
          <p:spPr>
            <a:xfrm>
              <a:off x="22238770" y="34926333"/>
              <a:ext cx="7844776" cy="280386"/>
            </a:xfrm>
            <a:prstGeom prst="rect">
              <a:avLst/>
            </a:prstGeom>
          </p:spPr>
          <p:txBody>
            <a:bodyPr wrap="square">
              <a:spAutoFit/>
            </a:bodyPr>
            <a:lstStyle/>
            <a:p>
              <a:pPr marL="0" marR="0" lvl="0" indent="0" defTabSz="3414296"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Trophic transfer of SWCNT from algae to mussel</a:t>
              </a:r>
            </a:p>
          </p:txBody>
        </p:sp>
        <p:sp>
          <p:nvSpPr>
            <p:cNvPr id="116" name="Rectangle 115"/>
            <p:cNvSpPr/>
            <p:nvPr/>
          </p:nvSpPr>
          <p:spPr>
            <a:xfrm>
              <a:off x="22153477" y="37001293"/>
              <a:ext cx="7718771" cy="1229034"/>
            </a:xfrm>
            <a:prstGeom prst="rect">
              <a:avLst/>
            </a:prstGeom>
          </p:spPr>
          <p:txBody>
            <a:bodyPr wrap="square">
              <a:spAutoFit/>
            </a:bodyPr>
            <a:lstStyle/>
            <a:p>
              <a:pPr marL="0" marR="0" lvl="0" indent="0" algn="just" defTabSz="3414296" eaLnBrk="1" fontAlgn="auto" latinLnBrk="0" hangingPunct="1">
                <a:lnSpc>
                  <a:spcPct val="100000"/>
                </a:lnSpc>
                <a:spcBef>
                  <a:spcPts val="0"/>
                </a:spcBef>
                <a:spcAft>
                  <a:spcPts val="0"/>
                </a:spcAft>
                <a:buClrTx/>
                <a:buSzTx/>
                <a:buFontTx/>
                <a:buNone/>
                <a:tabLst/>
                <a:defRPr/>
              </a:pPr>
              <a:r>
                <a:rPr kumimoji="0" lang="en-GB" sz="23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Fig 16. </a:t>
              </a:r>
              <a:r>
                <a:rPr kumimoji="0" lang="en-GB" sz="23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digital photography-camera correlated with a light microscope shows (E) cilia on the gill epithelia that can be used for capturing food or other substances. (B) control epithelium gill mesh, Figure (C) show the preliminary observation of physical interaction between algae contains SWCNTs and mussels.</a:t>
              </a:r>
            </a:p>
          </p:txBody>
        </p:sp>
        <p:grpSp>
          <p:nvGrpSpPr>
            <p:cNvPr id="117" name="Group 116"/>
            <p:cNvGrpSpPr/>
            <p:nvPr/>
          </p:nvGrpSpPr>
          <p:grpSpPr>
            <a:xfrm>
              <a:off x="22168590" y="35262858"/>
              <a:ext cx="7703065" cy="1824614"/>
              <a:chOff x="22168590" y="35392219"/>
              <a:chExt cx="7703065" cy="1592967"/>
            </a:xfrm>
          </p:grpSpPr>
          <p:grpSp>
            <p:nvGrpSpPr>
              <p:cNvPr id="118" name="Group 117"/>
              <p:cNvGrpSpPr/>
              <p:nvPr/>
            </p:nvGrpSpPr>
            <p:grpSpPr>
              <a:xfrm>
                <a:off x="22168590" y="35392219"/>
                <a:ext cx="7703065" cy="1592967"/>
                <a:chOff x="22168590" y="35392219"/>
                <a:chExt cx="7703065" cy="1592967"/>
              </a:xfrm>
            </p:grpSpPr>
            <p:grpSp>
              <p:nvGrpSpPr>
                <p:cNvPr id="121" name="Group 120"/>
                <p:cNvGrpSpPr/>
                <p:nvPr/>
              </p:nvGrpSpPr>
              <p:grpSpPr>
                <a:xfrm>
                  <a:off x="22168590" y="35392219"/>
                  <a:ext cx="7703065" cy="1592967"/>
                  <a:chOff x="22168590" y="35696741"/>
                  <a:chExt cx="7703065" cy="1592967"/>
                </a:xfrm>
              </p:grpSpPr>
              <p:grpSp>
                <p:nvGrpSpPr>
                  <p:cNvPr id="123" name="Group 122"/>
                  <p:cNvGrpSpPr/>
                  <p:nvPr/>
                </p:nvGrpSpPr>
                <p:grpSpPr>
                  <a:xfrm>
                    <a:off x="22168590" y="35696741"/>
                    <a:ext cx="7703065" cy="1549292"/>
                    <a:chOff x="22168590" y="35684161"/>
                    <a:chExt cx="7703065" cy="1549292"/>
                  </a:xfrm>
                </p:grpSpPr>
                <p:pic>
                  <p:nvPicPr>
                    <p:cNvPr id="128" name="Picture 127" descr="C:\Users\TEMP\Desktop\Results 2013\Algea\Majed 04-07-2013)\control gill.png"/>
                    <p:cNvPicPr/>
                    <p:nvPr/>
                  </p:nvPicPr>
                  <p:blipFill rotWithShape="1">
                    <a:blip r:embed="rId34" cstate="print">
                      <a:extLst>
                        <a:ext uri="{28A0092B-C50C-407E-A947-70E740481C1C}">
                          <a14:useLocalDpi xmlns:a14="http://schemas.microsoft.com/office/drawing/2010/main"/>
                        </a:ext>
                      </a:extLst>
                    </a:blip>
                    <a:srcRect l="25922" t="3927" r="8834" b="10209"/>
                    <a:stretch/>
                  </p:blipFill>
                  <p:spPr bwMode="auto">
                    <a:xfrm>
                      <a:off x="24841815" y="35684161"/>
                      <a:ext cx="2495733" cy="1545665"/>
                    </a:xfrm>
                    <a:prstGeom prst="rect">
                      <a:avLst/>
                    </a:prstGeom>
                    <a:noFill/>
                    <a:ln>
                      <a:noFill/>
                    </a:ln>
                    <a:extLst>
                      <a:ext uri="{53640926-AAD7-44D8-BBD7-CCE9431645EC}">
                        <a14:shadowObscured xmlns:a14="http://schemas.microsoft.com/office/drawing/2010/main"/>
                      </a:ext>
                    </a:extLst>
                  </p:spPr>
                </p:pic>
                <p:pic>
                  <p:nvPicPr>
                    <p:cNvPr id="129" name="Picture 128" descr="C:\Users\TEMP\Desktop\Results 2013\Algea\Majed 04-07-2013)\algae 2.png"/>
                    <p:cNvPicPr/>
                    <p:nvPr/>
                  </p:nvPicPr>
                  <p:blipFill rotWithShape="1">
                    <a:blip r:embed="rId35" cstate="print">
                      <a:extLst>
                        <a:ext uri="{28A0092B-C50C-407E-A947-70E740481C1C}">
                          <a14:useLocalDpi xmlns:a14="http://schemas.microsoft.com/office/drawing/2010/main"/>
                        </a:ext>
                      </a:extLst>
                    </a:blip>
                    <a:srcRect l="26067" t="4188" r="8689" b="9640"/>
                    <a:stretch/>
                  </p:blipFill>
                  <p:spPr bwMode="auto">
                    <a:xfrm>
                      <a:off x="27357791" y="35684161"/>
                      <a:ext cx="2513864" cy="1549281"/>
                    </a:xfrm>
                    <a:prstGeom prst="rect">
                      <a:avLst/>
                    </a:prstGeom>
                    <a:noFill/>
                    <a:ln>
                      <a:noFill/>
                    </a:ln>
                    <a:extLst>
                      <a:ext uri="{53640926-AAD7-44D8-BBD7-CCE9431645EC}">
                        <a14:shadowObscured xmlns:a14="http://schemas.microsoft.com/office/drawing/2010/main"/>
                      </a:ext>
                    </a:extLst>
                  </p:spPr>
                </p:pic>
                <p:pic>
                  <p:nvPicPr>
                    <p:cNvPr id="130" name="Picture 129" descr="C:\Documents and Settings\ma579\Desktop\SNAP-184301-0019.JPG"/>
                    <p:cNvPicPr/>
                    <p:nvPr/>
                  </p:nvPicPr>
                  <p:blipFill>
                    <a:blip r:embed="rId36" cstate="print">
                      <a:extLst>
                        <a:ext uri="{28A0092B-C50C-407E-A947-70E740481C1C}">
                          <a14:useLocalDpi xmlns:a14="http://schemas.microsoft.com/office/drawing/2010/main"/>
                        </a:ext>
                      </a:extLst>
                    </a:blip>
                    <a:srcRect/>
                    <a:stretch>
                      <a:fillRect/>
                    </a:stretch>
                  </p:blipFill>
                  <p:spPr bwMode="auto">
                    <a:xfrm>
                      <a:off x="22168590" y="35688105"/>
                      <a:ext cx="2609690" cy="1545348"/>
                    </a:xfrm>
                    <a:prstGeom prst="rect">
                      <a:avLst/>
                    </a:prstGeom>
                    <a:noFill/>
                  </p:spPr>
                </p:pic>
              </p:grpSp>
              <p:cxnSp>
                <p:nvCxnSpPr>
                  <p:cNvPr id="124" name="Straight Arrow Connector 123"/>
                  <p:cNvCxnSpPr/>
                  <p:nvPr/>
                </p:nvCxnSpPr>
                <p:spPr>
                  <a:xfrm flipH="1" flipV="1">
                    <a:off x="24210279" y="36604916"/>
                    <a:ext cx="276860" cy="136525"/>
                  </a:xfrm>
                  <a:prstGeom prst="straightConnector1">
                    <a:avLst/>
                  </a:prstGeom>
                  <a:noFill/>
                  <a:ln w="12700" cap="flat" cmpd="sng" algn="ctr">
                    <a:solidFill>
                      <a:srgbClr val="C0504D">
                        <a:lumMod val="75000"/>
                      </a:srgbClr>
                    </a:solidFill>
                    <a:prstDash val="solid"/>
                    <a:headEnd type="none"/>
                    <a:tailEnd type="stealth" w="lg" len="lg"/>
                  </a:ln>
                  <a:effectLst>
                    <a:outerShdw blurRad="40000" dist="20000" dir="5400000" rotWithShape="0">
                      <a:srgbClr val="000000">
                        <a:alpha val="38000"/>
                      </a:srgbClr>
                    </a:outerShdw>
                  </a:effectLst>
                </p:spPr>
              </p:cxnSp>
              <p:cxnSp>
                <p:nvCxnSpPr>
                  <p:cNvPr id="125" name="Straight Arrow Connector 124"/>
                  <p:cNvCxnSpPr/>
                  <p:nvPr/>
                </p:nvCxnSpPr>
                <p:spPr>
                  <a:xfrm flipH="1" flipV="1">
                    <a:off x="23533372" y="36872762"/>
                    <a:ext cx="352826" cy="157236"/>
                  </a:xfrm>
                  <a:prstGeom prst="straightConnector1">
                    <a:avLst/>
                  </a:prstGeom>
                  <a:noFill/>
                  <a:ln w="12700" cap="flat" cmpd="sng" algn="ctr">
                    <a:solidFill>
                      <a:srgbClr val="C0504D">
                        <a:lumMod val="75000"/>
                      </a:srgbClr>
                    </a:solidFill>
                    <a:prstDash val="solid"/>
                    <a:headEnd type="none"/>
                    <a:tailEnd type="stealth" w="lg" len="lg"/>
                  </a:ln>
                  <a:effectLst>
                    <a:outerShdw blurRad="40000" dist="20000" dir="5400000" rotWithShape="0">
                      <a:srgbClr val="000000">
                        <a:alpha val="38000"/>
                      </a:srgbClr>
                    </a:outerShdw>
                  </a:effectLst>
                </p:spPr>
              </p:cxnSp>
              <p:sp>
                <p:nvSpPr>
                  <p:cNvPr id="126" name="Rectangle 125"/>
                  <p:cNvSpPr/>
                  <p:nvPr/>
                </p:nvSpPr>
                <p:spPr>
                  <a:xfrm>
                    <a:off x="24358474" y="36696623"/>
                    <a:ext cx="588645" cy="3333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000" b="0" i="0" u="none" strike="noStrike" kern="0" cap="none" spc="0" normalizeH="0" baseline="0" noProof="0" dirty="0" smtClean="0">
                        <a:ln>
                          <a:noFill/>
                        </a:ln>
                        <a:solidFill>
                          <a:srgbClr val="000000"/>
                        </a:solidFill>
                        <a:effectLst/>
                        <a:uLnTx/>
                        <a:uFillTx/>
                        <a:latin typeface="Times New Roman"/>
                        <a:ea typeface="Calibri"/>
                        <a:cs typeface="Arial"/>
                      </a:rPr>
                      <a:t>Cilia</a:t>
                    </a:r>
                    <a:endParaRPr kumimoji="0" lang="en-GB" sz="900" b="0" i="0" u="none" strike="noStrike" kern="0" cap="none" spc="0" normalizeH="0" baseline="0" noProof="0" dirty="0" smtClean="0">
                      <a:ln>
                        <a:noFill/>
                      </a:ln>
                      <a:solidFill>
                        <a:prstClr val="white"/>
                      </a:solidFill>
                      <a:effectLst/>
                      <a:uLnTx/>
                      <a:uFillTx/>
                      <a:latin typeface="Calibri"/>
                      <a:ea typeface="Calibri"/>
                      <a:cs typeface="Arial"/>
                    </a:endParaRPr>
                  </a:p>
                </p:txBody>
              </p:sp>
              <p:sp>
                <p:nvSpPr>
                  <p:cNvPr id="127" name="Rectangle 126"/>
                  <p:cNvSpPr/>
                  <p:nvPr/>
                </p:nvSpPr>
                <p:spPr>
                  <a:xfrm>
                    <a:off x="23709785" y="36956333"/>
                    <a:ext cx="1165942" cy="3333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000" b="0" i="0" u="none" strike="noStrike" kern="0" cap="none" spc="0" normalizeH="0" baseline="0" noProof="0" dirty="0" smtClean="0">
                        <a:ln>
                          <a:noFill/>
                        </a:ln>
                        <a:solidFill>
                          <a:srgbClr val="000000"/>
                        </a:solidFill>
                        <a:effectLst/>
                        <a:uLnTx/>
                        <a:uFillTx/>
                        <a:latin typeface="Times New Roman"/>
                        <a:ea typeface="Calibri"/>
                        <a:cs typeface="Arial"/>
                      </a:rPr>
                      <a:t>Epithelium gill</a:t>
                    </a:r>
                    <a:endParaRPr kumimoji="0" lang="en-GB" sz="900" b="0" i="0" u="none" strike="noStrike" kern="0" cap="none" spc="0" normalizeH="0" baseline="0" noProof="0" dirty="0" smtClean="0">
                      <a:ln>
                        <a:noFill/>
                      </a:ln>
                      <a:solidFill>
                        <a:prstClr val="black"/>
                      </a:solidFill>
                      <a:effectLst/>
                      <a:uLnTx/>
                      <a:uFillTx/>
                      <a:ea typeface="Calibri"/>
                      <a:cs typeface="Arial"/>
                    </a:endParaRPr>
                  </a:p>
                </p:txBody>
              </p:sp>
            </p:grpSp>
            <p:sp>
              <p:nvSpPr>
                <p:cNvPr id="122" name="Rectangle 121"/>
                <p:cNvSpPr/>
                <p:nvPr/>
              </p:nvSpPr>
              <p:spPr>
                <a:xfrm>
                  <a:off x="22337430" y="35396887"/>
                  <a:ext cx="367905" cy="3333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A</a:t>
                  </a:r>
                  <a:endParaRPr kumimoji="0" lang="en-GB" sz="900" b="1" i="0" u="none" strike="noStrike" kern="0" cap="none" spc="0" normalizeH="0" baseline="0" noProof="0" dirty="0" smtClean="0">
                    <a:ln>
                      <a:noFill/>
                    </a:ln>
                    <a:solidFill>
                      <a:prstClr val="white"/>
                    </a:solidFill>
                    <a:effectLst/>
                    <a:uLnTx/>
                    <a:uFillTx/>
                    <a:latin typeface="Calibri"/>
                    <a:ea typeface="Calibri"/>
                    <a:cs typeface="Arial"/>
                  </a:endParaRPr>
                </a:p>
              </p:txBody>
            </p:sp>
          </p:grpSp>
          <p:sp>
            <p:nvSpPr>
              <p:cNvPr id="119" name="Rectangle 118"/>
              <p:cNvSpPr/>
              <p:nvPr/>
            </p:nvSpPr>
            <p:spPr>
              <a:xfrm>
                <a:off x="24957622" y="35392219"/>
                <a:ext cx="367905" cy="3333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B</a:t>
                </a:r>
                <a:endParaRPr kumimoji="0" lang="en-GB" sz="900" b="1" i="0" u="none" strike="noStrike" kern="0" cap="none" spc="0" normalizeH="0" baseline="0" noProof="0" dirty="0" smtClean="0">
                  <a:ln>
                    <a:noFill/>
                  </a:ln>
                  <a:solidFill>
                    <a:prstClr val="white"/>
                  </a:solidFill>
                  <a:effectLst/>
                  <a:uLnTx/>
                  <a:uFillTx/>
                  <a:latin typeface="Calibri"/>
                  <a:ea typeface="Calibri"/>
                  <a:cs typeface="Arial"/>
                </a:endParaRPr>
              </a:p>
            </p:txBody>
          </p:sp>
          <p:sp>
            <p:nvSpPr>
              <p:cNvPr id="120" name="Rectangle 119"/>
              <p:cNvSpPr/>
              <p:nvPr/>
            </p:nvSpPr>
            <p:spPr>
              <a:xfrm>
                <a:off x="27431078" y="35395321"/>
                <a:ext cx="367905" cy="3333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C</a:t>
                </a:r>
                <a:endParaRPr kumimoji="0" lang="en-GB" sz="900" b="1" i="0" u="none" strike="noStrike" kern="0" cap="none" spc="0" normalizeH="0" baseline="0" noProof="0" dirty="0" smtClean="0">
                  <a:ln>
                    <a:noFill/>
                  </a:ln>
                  <a:solidFill>
                    <a:prstClr val="white"/>
                  </a:solidFill>
                  <a:effectLst/>
                  <a:uLnTx/>
                  <a:uFillTx/>
                  <a:latin typeface="Calibri"/>
                  <a:ea typeface="Calibri"/>
                  <a:cs typeface="Arial"/>
                </a:endParaRPr>
              </a:p>
            </p:txBody>
          </p:sp>
        </p:grpSp>
      </p:grpSp>
      <p:grpSp>
        <p:nvGrpSpPr>
          <p:cNvPr id="131" name="Group 130"/>
          <p:cNvGrpSpPr/>
          <p:nvPr/>
        </p:nvGrpSpPr>
        <p:grpSpPr>
          <a:xfrm>
            <a:off x="29644588" y="7176727"/>
            <a:ext cx="7712695" cy="3367502"/>
            <a:chOff x="21953651" y="38121200"/>
            <a:chExt cx="8022387" cy="2922661"/>
          </a:xfrm>
        </p:grpSpPr>
        <p:grpSp>
          <p:nvGrpSpPr>
            <p:cNvPr id="132" name="Group 131"/>
            <p:cNvGrpSpPr/>
            <p:nvPr/>
          </p:nvGrpSpPr>
          <p:grpSpPr>
            <a:xfrm>
              <a:off x="21953651" y="38121200"/>
              <a:ext cx="8022387" cy="2922661"/>
              <a:chOff x="21953651" y="37803316"/>
              <a:chExt cx="8022387" cy="3240546"/>
            </a:xfrm>
          </p:grpSpPr>
          <p:grpSp>
            <p:nvGrpSpPr>
              <p:cNvPr id="134" name="Group 133"/>
              <p:cNvGrpSpPr/>
              <p:nvPr/>
            </p:nvGrpSpPr>
            <p:grpSpPr>
              <a:xfrm>
                <a:off x="21953651" y="37803316"/>
                <a:ext cx="8022387" cy="3240546"/>
                <a:chOff x="21953651" y="37803316"/>
                <a:chExt cx="8022387" cy="3240546"/>
              </a:xfrm>
            </p:grpSpPr>
            <p:grpSp>
              <p:nvGrpSpPr>
                <p:cNvPr id="136" name="Group 135"/>
                <p:cNvGrpSpPr/>
                <p:nvPr/>
              </p:nvGrpSpPr>
              <p:grpSpPr>
                <a:xfrm>
                  <a:off x="21953651" y="37803316"/>
                  <a:ext cx="8022387" cy="3240546"/>
                  <a:chOff x="21953651" y="37803316"/>
                  <a:chExt cx="8022387" cy="3240546"/>
                </a:xfrm>
              </p:grpSpPr>
              <p:grpSp>
                <p:nvGrpSpPr>
                  <p:cNvPr id="138" name="Group 137"/>
                  <p:cNvGrpSpPr/>
                  <p:nvPr/>
                </p:nvGrpSpPr>
                <p:grpSpPr>
                  <a:xfrm>
                    <a:off x="21953651" y="37803316"/>
                    <a:ext cx="8022387" cy="3240546"/>
                    <a:chOff x="21953651" y="37803316"/>
                    <a:chExt cx="8022387" cy="3240546"/>
                  </a:xfrm>
                </p:grpSpPr>
                <p:grpSp>
                  <p:nvGrpSpPr>
                    <p:cNvPr id="140" name="Group 139"/>
                    <p:cNvGrpSpPr/>
                    <p:nvPr/>
                  </p:nvGrpSpPr>
                  <p:grpSpPr>
                    <a:xfrm>
                      <a:off x="21953651" y="37803316"/>
                      <a:ext cx="8022387" cy="3240546"/>
                      <a:chOff x="21953651" y="37803316"/>
                      <a:chExt cx="8022387" cy="3240546"/>
                    </a:xfrm>
                  </p:grpSpPr>
                  <p:grpSp>
                    <p:nvGrpSpPr>
                      <p:cNvPr id="142" name="Group 141"/>
                      <p:cNvGrpSpPr/>
                      <p:nvPr/>
                    </p:nvGrpSpPr>
                    <p:grpSpPr>
                      <a:xfrm>
                        <a:off x="21953651" y="37803316"/>
                        <a:ext cx="8022387" cy="3240546"/>
                        <a:chOff x="21953651" y="37803316"/>
                        <a:chExt cx="8022387" cy="2768236"/>
                      </a:xfrm>
                    </p:grpSpPr>
                    <p:grpSp>
                      <p:nvGrpSpPr>
                        <p:cNvPr id="144" name="Group 143"/>
                        <p:cNvGrpSpPr/>
                        <p:nvPr/>
                      </p:nvGrpSpPr>
                      <p:grpSpPr>
                        <a:xfrm>
                          <a:off x="21953651" y="37830446"/>
                          <a:ext cx="8022387" cy="2741106"/>
                          <a:chOff x="21953651" y="37830446"/>
                          <a:chExt cx="8022387" cy="2741106"/>
                        </a:xfrm>
                      </p:grpSpPr>
                      <p:grpSp>
                        <p:nvGrpSpPr>
                          <p:cNvPr id="146" name="Group 145"/>
                          <p:cNvGrpSpPr/>
                          <p:nvPr/>
                        </p:nvGrpSpPr>
                        <p:grpSpPr>
                          <a:xfrm>
                            <a:off x="21953651" y="37830446"/>
                            <a:ext cx="8022387" cy="2741106"/>
                            <a:chOff x="21953651" y="37830446"/>
                            <a:chExt cx="8022387" cy="2741106"/>
                          </a:xfrm>
                        </p:grpSpPr>
                        <p:pic>
                          <p:nvPicPr>
                            <p:cNvPr id="148" name="Picture 147" descr="H:\All Files\Results 2013\Algea\Gut 2\Algae 10 min 21.jpg"/>
                            <p:cNvPicPr/>
                            <p:nvPr/>
                          </p:nvPicPr>
                          <p:blipFill>
                            <a:blip r:embed="rId37" cstate="print">
                              <a:extLst>
                                <a:ext uri="{28A0092B-C50C-407E-A947-70E740481C1C}">
                                  <a14:useLocalDpi xmlns:a14="http://schemas.microsoft.com/office/drawing/2010/main"/>
                                </a:ext>
                              </a:extLst>
                            </a:blip>
                            <a:srcRect/>
                            <a:stretch>
                              <a:fillRect/>
                            </a:stretch>
                          </p:blipFill>
                          <p:spPr bwMode="auto">
                            <a:xfrm>
                              <a:off x="27334278" y="37830446"/>
                              <a:ext cx="2641760" cy="2709360"/>
                            </a:xfrm>
                            <a:prstGeom prst="rect">
                              <a:avLst/>
                            </a:prstGeom>
                            <a:noFill/>
                            <a:ln>
                              <a:noFill/>
                            </a:ln>
                          </p:spPr>
                        </p:pic>
                        <p:grpSp>
                          <p:nvGrpSpPr>
                            <p:cNvPr id="149" name="Group 148"/>
                            <p:cNvGrpSpPr/>
                            <p:nvPr/>
                          </p:nvGrpSpPr>
                          <p:grpSpPr>
                            <a:xfrm>
                              <a:off x="21953651" y="37830446"/>
                              <a:ext cx="5275927" cy="2741106"/>
                              <a:chOff x="21953651" y="37830446"/>
                              <a:chExt cx="5275927" cy="2741106"/>
                            </a:xfrm>
                          </p:grpSpPr>
                          <p:pic>
                            <p:nvPicPr>
                              <p:cNvPr id="150" name="Picture 149" descr="H:\All Files\Results 2013\Algea\Gut 2\control 10 min.czi3.jpg"/>
                              <p:cNvPicPr/>
                              <p:nvPr/>
                            </p:nvPicPr>
                            <p:blipFill>
                              <a:blip r:embed="rId38" cstate="print">
                                <a:extLst>
                                  <a:ext uri="{28A0092B-C50C-407E-A947-70E740481C1C}">
                                    <a14:useLocalDpi xmlns:a14="http://schemas.microsoft.com/office/drawing/2010/main"/>
                                  </a:ext>
                                </a:extLst>
                              </a:blip>
                              <a:srcRect/>
                              <a:stretch>
                                <a:fillRect/>
                              </a:stretch>
                            </p:blipFill>
                            <p:spPr bwMode="auto">
                              <a:xfrm>
                                <a:off x="21969525" y="37830446"/>
                                <a:ext cx="2517614" cy="2741106"/>
                              </a:xfrm>
                              <a:prstGeom prst="rect">
                                <a:avLst/>
                              </a:prstGeom>
                              <a:noFill/>
                              <a:ln>
                                <a:noFill/>
                              </a:ln>
                            </p:spPr>
                          </p:pic>
                          <p:pic>
                            <p:nvPicPr>
                              <p:cNvPr id="151" name="Picture 150" descr="H:\All Files\Results 2013\Algea\Gut 2\control 10 min.czi2.jpg"/>
                              <p:cNvPicPr/>
                              <p:nvPr/>
                            </p:nvPicPr>
                            <p:blipFill>
                              <a:blip r:embed="rId39" cstate="print">
                                <a:extLst>
                                  <a:ext uri="{28A0092B-C50C-407E-A947-70E740481C1C}">
                                    <a14:useLocalDpi xmlns:a14="http://schemas.microsoft.com/office/drawing/2010/main"/>
                                  </a:ext>
                                </a:extLst>
                              </a:blip>
                              <a:srcRect/>
                              <a:stretch>
                                <a:fillRect/>
                              </a:stretch>
                            </p:blipFill>
                            <p:spPr bwMode="auto">
                              <a:xfrm>
                                <a:off x="24573035" y="37830446"/>
                                <a:ext cx="2656543" cy="2732746"/>
                              </a:xfrm>
                              <a:prstGeom prst="rect">
                                <a:avLst/>
                              </a:prstGeom>
                              <a:noFill/>
                              <a:ln>
                                <a:noFill/>
                              </a:ln>
                            </p:spPr>
                          </p:pic>
                          <p:sp>
                            <p:nvSpPr>
                              <p:cNvPr id="152" name="Rectangle 151"/>
                              <p:cNvSpPr/>
                              <p:nvPr/>
                            </p:nvSpPr>
                            <p:spPr>
                              <a:xfrm>
                                <a:off x="21953651" y="37840515"/>
                                <a:ext cx="367905" cy="35906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A</a:t>
                                </a:r>
                                <a:endParaRPr kumimoji="0" lang="en-GB" sz="900" b="1" i="0" u="none" strike="noStrike" kern="0" cap="none" spc="0" normalizeH="0" baseline="0" noProof="0" dirty="0" smtClean="0">
                                  <a:ln>
                                    <a:noFill/>
                                  </a:ln>
                                  <a:solidFill>
                                    <a:prstClr val="white"/>
                                  </a:solidFill>
                                  <a:effectLst/>
                                  <a:uLnTx/>
                                  <a:uFillTx/>
                                  <a:latin typeface="Calibri"/>
                                  <a:ea typeface="Calibri"/>
                                  <a:cs typeface="Arial"/>
                                </a:endParaRPr>
                              </a:p>
                            </p:txBody>
                          </p:sp>
                        </p:grpSp>
                      </p:grpSp>
                      <p:sp>
                        <p:nvSpPr>
                          <p:cNvPr id="147" name="Rectangle 146"/>
                          <p:cNvSpPr/>
                          <p:nvPr/>
                        </p:nvSpPr>
                        <p:spPr>
                          <a:xfrm>
                            <a:off x="24573035" y="37830446"/>
                            <a:ext cx="367905" cy="35906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B</a:t>
                            </a:r>
                            <a:endParaRPr kumimoji="0" lang="en-GB" sz="900" b="1" i="0" u="none" strike="noStrike" kern="0" cap="none" spc="0" normalizeH="0" baseline="0" noProof="0" dirty="0" smtClean="0">
                              <a:ln>
                                <a:noFill/>
                              </a:ln>
                              <a:solidFill>
                                <a:prstClr val="white"/>
                              </a:solidFill>
                              <a:effectLst/>
                              <a:uLnTx/>
                              <a:uFillTx/>
                              <a:latin typeface="Calibri"/>
                              <a:ea typeface="Calibri"/>
                              <a:cs typeface="Arial"/>
                            </a:endParaRPr>
                          </a:p>
                        </p:txBody>
                      </p:sp>
                    </p:grpSp>
                    <p:sp>
                      <p:nvSpPr>
                        <p:cNvPr id="145" name="Rectangle 144"/>
                        <p:cNvSpPr/>
                        <p:nvPr/>
                      </p:nvSpPr>
                      <p:spPr>
                        <a:xfrm>
                          <a:off x="27334278" y="37803316"/>
                          <a:ext cx="367905" cy="35906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eaLnBrk="1" fontAlgn="auto" latinLnBrk="0" hangingPunct="1">
                            <a:lnSpc>
                              <a:spcPct val="115000"/>
                            </a:lnSpc>
                            <a:spcBef>
                              <a:spcPts val="0"/>
                            </a:spcBef>
                            <a:spcAft>
                              <a:spcPts val="1000"/>
                            </a:spcAft>
                            <a:buClrTx/>
                            <a:buSzTx/>
                            <a:buFontTx/>
                            <a:buNone/>
                            <a:tabLst/>
                            <a:defRPr/>
                          </a:pPr>
                          <a:r>
                            <a:rPr kumimoji="0" lang="en-GB" sz="1400" b="1" i="0" u="none" strike="noStrike" kern="0" cap="none" spc="0" normalizeH="0" baseline="0" noProof="0" dirty="0" smtClean="0">
                              <a:ln>
                                <a:noFill/>
                              </a:ln>
                              <a:solidFill>
                                <a:srgbClr val="000000"/>
                              </a:solidFill>
                              <a:effectLst/>
                              <a:uLnTx/>
                              <a:uFillTx/>
                              <a:latin typeface="Times New Roman"/>
                              <a:ea typeface="Calibri"/>
                              <a:cs typeface="Arial"/>
                            </a:rPr>
                            <a:t>C</a:t>
                          </a:r>
                          <a:endParaRPr kumimoji="0" lang="en-GB" sz="900" b="1" i="0" u="none" strike="noStrike" kern="0" cap="none" spc="0" normalizeH="0" baseline="0" noProof="0" dirty="0" smtClean="0">
                            <a:ln>
                              <a:noFill/>
                            </a:ln>
                            <a:solidFill>
                              <a:prstClr val="white"/>
                            </a:solidFill>
                            <a:effectLst/>
                            <a:uLnTx/>
                            <a:uFillTx/>
                            <a:latin typeface="Calibri"/>
                            <a:ea typeface="Calibri"/>
                            <a:cs typeface="Arial"/>
                          </a:endParaRPr>
                        </a:p>
                      </p:txBody>
                    </p:sp>
                  </p:grpSp>
                  <p:sp>
                    <p:nvSpPr>
                      <p:cNvPr id="143" name="Oval 142"/>
                      <p:cNvSpPr/>
                      <p:nvPr/>
                    </p:nvSpPr>
                    <p:spPr>
                      <a:xfrm>
                        <a:off x="25451460" y="40019470"/>
                        <a:ext cx="345711" cy="394904"/>
                      </a:xfrm>
                      <a:prstGeom prst="ellipse">
                        <a:avLst/>
                      </a:prstGeom>
                      <a:noFill/>
                      <a:ln w="6350" cap="flat" cmpd="sng" algn="ctr">
                        <a:solidFill>
                          <a:srgbClr val="FF0000"/>
                        </a:solidFill>
                        <a:prstDash val="solid"/>
                      </a:ln>
                      <a:effectLst/>
                    </p:spPr>
                    <p:txBody>
                      <a:bodyPr rtlCol="0" anchor="ctr"/>
                      <a:lstStyle/>
                      <a:p>
                        <a:pPr marL="0" marR="0" lvl="0" indent="0" algn="ctr" defTabSz="3414296" eaLnBrk="1" fontAlgn="auto" latinLnBrk="0" hangingPunct="1">
                          <a:lnSpc>
                            <a:spcPct val="100000"/>
                          </a:lnSpc>
                          <a:spcBef>
                            <a:spcPts val="0"/>
                          </a:spcBef>
                          <a:spcAft>
                            <a:spcPts val="0"/>
                          </a:spcAft>
                          <a:buClrTx/>
                          <a:buSzTx/>
                          <a:buFontTx/>
                          <a:buNone/>
                          <a:tabLst/>
                          <a:defRPr/>
                        </a:pPr>
                        <a:endParaRPr kumimoji="0" lang="en-GB" sz="6900" b="0" i="0" u="none" strike="noStrike" kern="0" cap="none" spc="0" normalizeH="0" baseline="0" noProof="0" smtClean="0">
                          <a:ln>
                            <a:noFill/>
                          </a:ln>
                          <a:solidFill>
                            <a:prstClr val="white"/>
                          </a:solidFill>
                          <a:effectLst/>
                          <a:uLnTx/>
                          <a:uFillTx/>
                          <a:latin typeface="Calibri"/>
                          <a:ea typeface="+mn-ea"/>
                          <a:cs typeface="+mn-cs"/>
                        </a:endParaRPr>
                      </a:p>
                    </p:txBody>
                  </p:sp>
                </p:grpSp>
                <p:cxnSp>
                  <p:nvCxnSpPr>
                    <p:cNvPr id="141" name="Straight Arrow Connector 140"/>
                    <p:cNvCxnSpPr/>
                    <p:nvPr/>
                  </p:nvCxnSpPr>
                  <p:spPr>
                    <a:xfrm flipH="1">
                      <a:off x="25629492" y="39550278"/>
                      <a:ext cx="50614" cy="444798"/>
                    </a:xfrm>
                    <a:prstGeom prst="straightConnector1">
                      <a:avLst/>
                    </a:prstGeom>
                    <a:noFill/>
                    <a:ln w="6350" cap="flat" cmpd="sng" algn="ctr">
                      <a:solidFill>
                        <a:sysClr val="windowText" lastClr="000000">
                          <a:shade val="95000"/>
                          <a:satMod val="105000"/>
                        </a:sysClr>
                      </a:solidFill>
                      <a:prstDash val="solid"/>
                      <a:tailEnd type="arrow"/>
                    </a:ln>
                    <a:effectLst/>
                  </p:spPr>
                </p:cxnSp>
              </p:grpSp>
              <p:sp>
                <p:nvSpPr>
                  <p:cNvPr id="139" name="Rectangle 138"/>
                  <p:cNvSpPr/>
                  <p:nvPr/>
                </p:nvSpPr>
                <p:spPr>
                  <a:xfrm>
                    <a:off x="25365123" y="39319728"/>
                    <a:ext cx="1041902" cy="30255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rtl="1" eaLnBrk="1" fontAlgn="auto" latinLnBrk="0" hangingPunct="1">
                      <a:lnSpc>
                        <a:spcPct val="115000"/>
                      </a:lnSpc>
                      <a:spcBef>
                        <a:spcPts val="0"/>
                      </a:spcBef>
                      <a:spcAft>
                        <a:spcPts val="1000"/>
                      </a:spcAft>
                      <a:buClrTx/>
                      <a:buSzTx/>
                      <a:buFontTx/>
                      <a:buNone/>
                      <a:tabLst/>
                      <a:defRPr/>
                    </a:pPr>
                    <a:r>
                      <a:rPr kumimoji="0" lang="en-GB" sz="800" b="0" i="0" u="none" strike="noStrike" kern="0" cap="none" spc="0" normalizeH="0" baseline="0" noProof="0" dirty="0" smtClean="0">
                        <a:ln>
                          <a:noFill/>
                        </a:ln>
                        <a:solidFill>
                          <a:srgbClr val="000000"/>
                        </a:solidFill>
                        <a:effectLst/>
                        <a:uLnTx/>
                        <a:uFillTx/>
                        <a:latin typeface="Times New Roman"/>
                        <a:ea typeface="Calibri"/>
                        <a:cs typeface="Arial"/>
                      </a:rPr>
                      <a:t>Digestive algal cells</a:t>
                    </a:r>
                    <a:endParaRPr kumimoji="0" lang="en-GB" sz="300" b="0" i="0" u="none" strike="noStrike" kern="0" cap="none" spc="0" normalizeH="0" baseline="0" noProof="0" dirty="0" smtClean="0">
                      <a:ln>
                        <a:noFill/>
                      </a:ln>
                      <a:solidFill>
                        <a:prstClr val="white"/>
                      </a:solidFill>
                      <a:effectLst/>
                      <a:uLnTx/>
                      <a:uFillTx/>
                      <a:latin typeface="Calibri"/>
                      <a:ea typeface="Calibri"/>
                      <a:cs typeface="Arial"/>
                    </a:endParaRPr>
                  </a:p>
                </p:txBody>
              </p:sp>
            </p:grpSp>
            <p:sp>
              <p:nvSpPr>
                <p:cNvPr id="137" name="Right Brace 136"/>
                <p:cNvSpPr/>
                <p:nvPr/>
              </p:nvSpPr>
              <p:spPr>
                <a:xfrm rot="16200000">
                  <a:off x="28184128" y="39889059"/>
                  <a:ext cx="444483" cy="487002"/>
                </a:xfrm>
                <a:prstGeom prst="rightBrace">
                  <a:avLst/>
                </a:prstGeom>
                <a:noFill/>
                <a:ln w="9525" cap="flat" cmpd="sng" algn="ctr">
                  <a:solidFill>
                    <a:sysClr val="windowText" lastClr="000000"/>
                  </a:solidFill>
                  <a:prstDash val="solid"/>
                  <a:headEnd type="stealth"/>
                  <a:tailEnd type="stealth"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3414296" eaLnBrk="1" fontAlgn="auto" latinLnBrk="0" hangingPunct="1">
                    <a:lnSpc>
                      <a:spcPct val="100000"/>
                    </a:lnSpc>
                    <a:spcBef>
                      <a:spcPts val="0"/>
                    </a:spcBef>
                    <a:spcAft>
                      <a:spcPts val="0"/>
                    </a:spcAft>
                    <a:buClrTx/>
                    <a:buSzTx/>
                    <a:buFontTx/>
                    <a:buNone/>
                    <a:tabLst/>
                    <a:defRPr/>
                  </a:pPr>
                  <a:endParaRPr kumimoji="0" lang="en-GB" sz="6900" b="0" i="0" u="none" strike="noStrike" kern="0" cap="none" spc="0" normalizeH="0" baseline="0" noProof="0" smtClean="0">
                    <a:ln>
                      <a:noFill/>
                    </a:ln>
                    <a:solidFill>
                      <a:prstClr val="black"/>
                    </a:solidFill>
                    <a:effectLst/>
                    <a:uLnTx/>
                    <a:uFillTx/>
                  </a:endParaRPr>
                </a:p>
              </p:txBody>
            </p:sp>
          </p:grpSp>
          <p:sp>
            <p:nvSpPr>
              <p:cNvPr id="135" name="Rectangle 134"/>
              <p:cNvSpPr/>
              <p:nvPr/>
            </p:nvSpPr>
            <p:spPr>
              <a:xfrm>
                <a:off x="28067190" y="39679768"/>
                <a:ext cx="682309" cy="30255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rtl="1" eaLnBrk="1" fontAlgn="auto" latinLnBrk="0" hangingPunct="1">
                  <a:lnSpc>
                    <a:spcPct val="115000"/>
                  </a:lnSpc>
                  <a:spcBef>
                    <a:spcPts val="0"/>
                  </a:spcBef>
                  <a:spcAft>
                    <a:spcPts val="1000"/>
                  </a:spcAft>
                  <a:buClrTx/>
                  <a:buSzTx/>
                  <a:buFontTx/>
                  <a:buNone/>
                  <a:tabLst/>
                  <a:defRPr/>
                </a:pPr>
                <a:r>
                  <a:rPr kumimoji="0" lang="en-GB" sz="800" b="0" i="0" u="none" strike="noStrike" kern="0" cap="none" spc="0" normalizeH="0" baseline="0" noProof="0" dirty="0" smtClean="0">
                    <a:ln>
                      <a:noFill/>
                    </a:ln>
                    <a:solidFill>
                      <a:srgbClr val="000000"/>
                    </a:solidFill>
                    <a:effectLst/>
                    <a:uLnTx/>
                    <a:uFillTx/>
                    <a:latin typeface="Times New Roman"/>
                    <a:ea typeface="Calibri"/>
                    <a:cs typeface="Arial"/>
                  </a:rPr>
                  <a:t>SWCNTs</a:t>
                </a:r>
                <a:endParaRPr kumimoji="0" lang="en-GB" sz="300" b="0" i="0" u="none" strike="noStrike" kern="0" cap="none" spc="0" normalizeH="0" baseline="0" noProof="0" dirty="0" smtClean="0">
                  <a:ln>
                    <a:noFill/>
                  </a:ln>
                  <a:solidFill>
                    <a:prstClr val="white"/>
                  </a:solidFill>
                  <a:effectLst/>
                  <a:uLnTx/>
                  <a:uFillTx/>
                  <a:latin typeface="Calibri"/>
                  <a:ea typeface="Calibri"/>
                  <a:cs typeface="Arial"/>
                </a:endParaRPr>
              </a:p>
            </p:txBody>
          </p:sp>
        </p:grpSp>
        <p:sp>
          <p:nvSpPr>
            <p:cNvPr id="133" name="Rectangle 132"/>
            <p:cNvSpPr/>
            <p:nvPr/>
          </p:nvSpPr>
          <p:spPr>
            <a:xfrm>
              <a:off x="22611208" y="38149843"/>
              <a:ext cx="1041902" cy="30255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3414296" rtl="1" eaLnBrk="1" fontAlgn="auto" latinLnBrk="0" hangingPunct="1">
                <a:lnSpc>
                  <a:spcPct val="115000"/>
                </a:lnSpc>
                <a:spcBef>
                  <a:spcPts val="0"/>
                </a:spcBef>
                <a:spcAft>
                  <a:spcPts val="1000"/>
                </a:spcAft>
                <a:buClrTx/>
                <a:buSzTx/>
                <a:buFontTx/>
                <a:buNone/>
                <a:tabLst/>
                <a:defRPr/>
              </a:pPr>
              <a:r>
                <a:rPr kumimoji="0" lang="en-GB" sz="1000" b="0" i="0" u="none" strike="noStrike" kern="0" cap="none" spc="0" normalizeH="0" baseline="0" noProof="0" dirty="0" smtClean="0">
                  <a:ln>
                    <a:noFill/>
                  </a:ln>
                  <a:solidFill>
                    <a:srgbClr val="000000"/>
                  </a:solidFill>
                  <a:effectLst/>
                  <a:uLnTx/>
                  <a:uFillTx/>
                  <a:latin typeface="Times New Roman"/>
                  <a:ea typeface="Calibri"/>
                  <a:cs typeface="Arial"/>
                </a:rPr>
                <a:t>Control</a:t>
              </a:r>
              <a:endParaRPr kumimoji="0" lang="en-GB" sz="500" b="0" i="0" u="none" strike="noStrike" kern="0" cap="none" spc="0" normalizeH="0" baseline="0" noProof="0" dirty="0" smtClean="0">
                <a:ln>
                  <a:noFill/>
                </a:ln>
                <a:solidFill>
                  <a:prstClr val="white"/>
                </a:solidFill>
                <a:effectLst/>
                <a:uLnTx/>
                <a:uFillTx/>
                <a:latin typeface="Calibri"/>
                <a:ea typeface="Calibri"/>
                <a:cs typeface="Arial"/>
              </a:endParaRPr>
            </a:p>
          </p:txBody>
        </p:sp>
      </p:grpSp>
      <p:sp>
        <p:nvSpPr>
          <p:cNvPr id="153" name="Rectangle 152"/>
          <p:cNvSpPr/>
          <p:nvPr/>
        </p:nvSpPr>
        <p:spPr>
          <a:xfrm>
            <a:off x="29659849" y="10536237"/>
            <a:ext cx="7698010" cy="2215991"/>
          </a:xfrm>
          <a:prstGeom prst="rect">
            <a:avLst/>
          </a:prstGeom>
        </p:spPr>
        <p:txBody>
          <a:bodyPr wrap="square">
            <a:spAutoFit/>
          </a:bodyPr>
          <a:lstStyle/>
          <a:p>
            <a:pPr algn="just" defTabSz="3414296"/>
            <a:r>
              <a:rPr lang="en-GB" sz="2300" b="1" dirty="0" smtClean="0">
                <a:solidFill>
                  <a:prstClr val="black"/>
                </a:solidFill>
                <a:latin typeface="Times New Roman" panose="02020603050405020304" pitchFamily="18" charset="0"/>
                <a:cs typeface="Times New Roman" panose="02020603050405020304" pitchFamily="18" charset="0"/>
              </a:rPr>
              <a:t>Fig 17. </a:t>
            </a:r>
            <a:r>
              <a:rPr lang="en-GB" sz="2300" dirty="0" smtClean="0">
                <a:solidFill>
                  <a:prstClr val="black"/>
                </a:solidFill>
                <a:latin typeface="Times New Roman" panose="02020603050405020304" pitchFamily="18" charset="0"/>
                <a:cs typeface="Times New Roman" panose="02020603050405020304" pitchFamily="18" charset="0"/>
              </a:rPr>
              <a:t>The </a:t>
            </a:r>
            <a:r>
              <a:rPr lang="en-GB" sz="2300" dirty="0">
                <a:solidFill>
                  <a:prstClr val="black"/>
                </a:solidFill>
                <a:latin typeface="Times New Roman" panose="02020603050405020304" pitchFamily="18" charset="0"/>
                <a:cs typeface="Times New Roman" panose="02020603050405020304" pitchFamily="18" charset="0"/>
              </a:rPr>
              <a:t>gut from mussels exposed to algal cells-SWCNT 500µg Lˉ¹. Histological sections of the </a:t>
            </a:r>
            <a:r>
              <a:rPr lang="en-GB" sz="2300" dirty="0" smtClean="0">
                <a:solidFill>
                  <a:prstClr val="black"/>
                </a:solidFill>
                <a:latin typeface="Times New Roman" panose="02020603050405020304" pitchFamily="18" charset="0"/>
                <a:cs typeface="Times New Roman" panose="02020603050405020304" pitchFamily="18" charset="0"/>
              </a:rPr>
              <a:t>mussel's gut in (A) control tissue, (B) </a:t>
            </a:r>
            <a:r>
              <a:rPr lang="en-GB" sz="2300" dirty="0">
                <a:solidFill>
                  <a:prstClr val="black"/>
                </a:solidFill>
                <a:latin typeface="Times New Roman" panose="02020603050405020304" pitchFamily="18" charset="0"/>
                <a:cs typeface="Times New Roman" panose="02020603050405020304" pitchFamily="18" charset="0"/>
              </a:rPr>
              <a:t>digested algal cells including SWCNTs which have already been shown inside algal cells via TEM </a:t>
            </a:r>
            <a:r>
              <a:rPr lang="en-GB" sz="2300" dirty="0" smtClean="0">
                <a:solidFill>
                  <a:prstClr val="black"/>
                </a:solidFill>
                <a:latin typeface="Times New Roman" panose="02020603050405020304" pitchFamily="18" charset="0"/>
                <a:cs typeface="Times New Roman" panose="02020603050405020304" pitchFamily="18" charset="0"/>
              </a:rPr>
              <a:t>, ad (C) SWCNTs  in gut. In </a:t>
            </a:r>
            <a:r>
              <a:rPr lang="en-GB" sz="2300" dirty="0">
                <a:solidFill>
                  <a:prstClr val="black"/>
                </a:solidFill>
                <a:latin typeface="Times New Roman" panose="02020603050405020304" pitchFamily="18" charset="0"/>
                <a:cs typeface="Times New Roman" panose="02020603050405020304" pitchFamily="18" charset="0"/>
              </a:rPr>
              <a:t>this assay mussels were left to feed for 10 </a:t>
            </a:r>
            <a:r>
              <a:rPr lang="en-GB" sz="2300" dirty="0" smtClean="0">
                <a:solidFill>
                  <a:prstClr val="black"/>
                </a:solidFill>
                <a:latin typeface="Times New Roman" panose="02020603050405020304" pitchFamily="18" charset="0"/>
                <a:cs typeface="Times New Roman" panose="02020603050405020304" pitchFamily="18" charset="0"/>
              </a:rPr>
              <a:t>minutes.</a:t>
            </a:r>
            <a:endParaRPr lang="en-GB" sz="2300" dirty="0">
              <a:solidFill>
                <a:prstClr val="black"/>
              </a:solidFill>
              <a:latin typeface="Times New Roman" panose="02020603050405020304" pitchFamily="18" charset="0"/>
              <a:cs typeface="Times New Roman" panose="02020603050405020304" pitchFamily="18" charset="0"/>
            </a:endParaRPr>
          </a:p>
        </p:txBody>
      </p:sp>
      <p:sp>
        <p:nvSpPr>
          <p:cNvPr id="154" name="Rectangle 153"/>
          <p:cNvSpPr/>
          <p:nvPr/>
        </p:nvSpPr>
        <p:spPr>
          <a:xfrm>
            <a:off x="29644588" y="12752228"/>
            <a:ext cx="7663952" cy="8125283"/>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21" tIns="45711" rIns="91421" bIns="45711">
            <a:spAutoFit/>
          </a:bodyPr>
          <a:lstStyle/>
          <a:p>
            <a:pPr marL="0" marR="0" lvl="0" indent="0" algn="ctr" defTabSz="914220" eaLnBrk="1" fontAlgn="base" latinLnBrk="0" hangingPunct="1">
              <a:lnSpc>
                <a:spcPct val="100000"/>
              </a:lnSpc>
              <a:spcBef>
                <a:spcPct val="0"/>
              </a:spcBef>
              <a:spcAft>
                <a:spcPct val="0"/>
              </a:spcAft>
              <a:buClrTx/>
              <a:buSzTx/>
              <a:buFontTx/>
              <a:buNone/>
              <a:tabLst>
                <a:tab pos="2476015" algn="l"/>
              </a:tabLst>
              <a:defRPr/>
            </a:pPr>
            <a:r>
              <a:rPr kumimoji="0" lang="en-GB" sz="3600" b="1"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Conclusions</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GB" sz="24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SEM confirmed the shading effect of SWCNTs on algal cells (Fig 4).</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GB"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SWCNTs appeared to be able to enter the algal cells (Fig 5D,E and F).</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GB" sz="23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Control algae remained mitotic, whereas those </a:t>
            </a:r>
            <a:r>
              <a:rPr kumimoji="0" lang="en-US" sz="23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incubated with SWCNTs  (500µgL</a:t>
            </a:r>
            <a:r>
              <a:rPr kumimoji="0" lang="en-US" sz="2300" b="0" i="0" u="none" strike="noStrike" kern="0" cap="none" spc="0" normalizeH="0" baseline="30000" noProof="0" dirty="0" smtClean="0">
                <a:ln>
                  <a:noFill/>
                </a:ln>
                <a:solidFill>
                  <a:prstClr val="black"/>
                </a:solidFill>
                <a:effectLst/>
                <a:uLnTx/>
                <a:uFillTx/>
                <a:latin typeface="Times New Roman" pitchFamily="18" charset="0"/>
                <a:cs typeface="Times New Roman" pitchFamily="18" charset="0"/>
              </a:rPr>
              <a:t>-1</a:t>
            </a:r>
            <a:r>
              <a:rPr kumimoji="0" lang="en-US" sz="23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showed a loss of cellular integrity, indicating irreversible cell damage</a:t>
            </a:r>
            <a:r>
              <a:rPr kumimoji="0" lang="en-GB"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 (Fig 5D).</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GB"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Raman spectroscopy confirmed SWCNT cover algal cells (Fig 6).</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GB"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Algal cell viability (Fig 7), Chlorophyll rate (Fig 8) and growth rates </a:t>
            </a:r>
            <a:r>
              <a:rPr kumimoji="0" lang="en-GB" sz="2300" b="0" i="0" u="none" strike="noStrike" kern="0" cap="none" spc="0" normalizeH="0" baseline="0" noProof="0" dirty="0" smtClean="0">
                <a:ln>
                  <a:noFill/>
                </a:ln>
                <a:solidFill>
                  <a:prstClr val="black"/>
                </a:solidFill>
                <a:effectLst/>
                <a:uLnTx/>
                <a:uFillTx/>
                <a:latin typeface="Times New Roman"/>
                <a:ea typeface="Calibri" pitchFamily="34" charset="0"/>
                <a:cs typeface="Times New Roman"/>
              </a:rPr>
              <a:t>(Figure 9) </a:t>
            </a:r>
            <a:r>
              <a:rPr kumimoji="0" lang="en-GB"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were affected by SWCNTs </a:t>
            </a:r>
            <a:r>
              <a:rPr kumimoji="0" lang="en-GB" sz="2300" b="0" i="0" u="none" strike="noStrike" kern="0" cap="none" spc="0" normalizeH="0" baseline="0" noProof="0" dirty="0" smtClean="0">
                <a:ln>
                  <a:noFill/>
                </a:ln>
                <a:solidFill>
                  <a:prstClr val="black"/>
                </a:solidFill>
                <a:effectLst/>
                <a:uLnTx/>
                <a:uFillTx/>
                <a:latin typeface="Times New Roman"/>
                <a:ea typeface="Calibri" pitchFamily="34" charset="0"/>
                <a:cs typeface="Times New Roman"/>
              </a:rPr>
              <a:t>≥ 100µgL</a:t>
            </a:r>
            <a:r>
              <a:rPr kumimoji="0" lang="en-GB" sz="2300" b="0" i="0" u="none" strike="noStrike" kern="0" cap="none" spc="0" normalizeH="0" baseline="30000" noProof="0" dirty="0" smtClean="0">
                <a:ln>
                  <a:noFill/>
                </a:ln>
                <a:solidFill>
                  <a:prstClr val="black"/>
                </a:solidFill>
                <a:effectLst/>
                <a:uLnTx/>
                <a:uFillTx/>
                <a:latin typeface="Times New Roman"/>
                <a:ea typeface="Calibri" pitchFamily="34" charset="0"/>
                <a:cs typeface="Times New Roman"/>
              </a:rPr>
              <a:t>-1</a:t>
            </a:r>
            <a:r>
              <a:rPr kumimoji="0" lang="en-GB"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GB"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Mussel can expels a </a:t>
            </a:r>
            <a:r>
              <a:rPr kumimoji="0" lang="en-US"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copious pseudofaecal material expelled by the inhalant siphon when fed the SWCNTs with algae (Fig10-12). </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US"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The presence of SWCNTs in the food are able to effect the feeding </a:t>
            </a:r>
            <a:r>
              <a:rPr kumimoji="0" lang="en-GB" sz="23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behaviour</a:t>
            </a:r>
            <a:r>
              <a:rPr kumimoji="0" lang="en-GB" sz="23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of mussel (Fig 13).</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US"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The toxicity of SWCNTs can be mitigated when mussels fed algae with SWCNTs (Fig 14-15).</a:t>
            </a:r>
          </a:p>
          <a:p>
            <a:pPr marL="174625" marR="0" lvl="0" indent="-174625" algn="just" defTabSz="914220" eaLnBrk="1" fontAlgn="base" latinLnBrk="0" hangingPunct="1">
              <a:lnSpc>
                <a:spcPct val="100000"/>
              </a:lnSpc>
              <a:spcBef>
                <a:spcPct val="0"/>
              </a:spcBef>
              <a:spcAft>
                <a:spcPct val="0"/>
              </a:spcAft>
              <a:buClrTx/>
              <a:buSzTx/>
              <a:buFont typeface="Arial" panose="020B0604020202020204" pitchFamily="34" charset="0"/>
              <a:buChar char="•"/>
              <a:tabLst>
                <a:tab pos="2476015" algn="l"/>
              </a:tabLst>
              <a:defRPr/>
            </a:pPr>
            <a:r>
              <a:rPr kumimoji="0" lang="en-US" sz="23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SWCNTs are seen able to trophic transfer from alga to mussel (</a:t>
            </a:r>
            <a:r>
              <a:rPr kumimoji="0" lang="en-US" sz="24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Fig16-17). </a:t>
            </a:r>
          </a:p>
        </p:txBody>
      </p:sp>
      <p:sp>
        <p:nvSpPr>
          <p:cNvPr id="155" name="Rectangle 154"/>
          <p:cNvSpPr/>
          <p:nvPr/>
        </p:nvSpPr>
        <p:spPr>
          <a:xfrm>
            <a:off x="21252102" y="19097153"/>
            <a:ext cx="8319278" cy="1705064"/>
          </a:xfrm>
          <a:prstGeom prst="rect">
            <a:avLst/>
          </a:prstGeom>
          <a:ln/>
        </p:spPr>
        <p:style>
          <a:lnRef idx="0">
            <a:schemeClr val="accent6"/>
          </a:lnRef>
          <a:fillRef idx="3">
            <a:schemeClr val="accent6"/>
          </a:fillRef>
          <a:effectRef idx="3">
            <a:schemeClr val="accent6"/>
          </a:effectRef>
          <a:fontRef idx="minor">
            <a:schemeClr val="lt1"/>
          </a:fontRef>
        </p:style>
        <p:txBody>
          <a:bodyPr wrap="square" lIns="91421" tIns="45711" rIns="91421" bIns="45711">
            <a:spAutoFit/>
          </a:bodyPr>
          <a:lstStyle/>
          <a:p>
            <a:pPr marL="0" marR="0" lvl="0" indent="0" algn="ctr" defTabSz="3414296"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References </a:t>
            </a:r>
            <a:endParaRPr kumimoji="0" lang="en-GB" sz="32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just" defTabSz="3414296" eaLnBrk="1" fontAlgn="auto" latinLnBrk="0" hangingPunct="1">
              <a:lnSpc>
                <a:spcPct val="115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prstClr val="black"/>
                </a:solidFill>
                <a:effectLst/>
                <a:uLnTx/>
                <a:uFillTx/>
                <a:latin typeface="Arial"/>
                <a:ea typeface="Calibri"/>
                <a:cs typeface="Arial"/>
              </a:rPr>
              <a:t>[</a:t>
            </a:r>
            <a:r>
              <a:rPr kumimoji="0" lang="en-GB" sz="1400" b="0" i="0" u="none" strike="noStrike" kern="0" cap="none" spc="0" normalizeH="0" baseline="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rPr>
              <a:t>1]Al‐Shaeri, Majed, et al. "Potentiating toxicological interaction of single‐walled carbon nanotubes with dissolved metals." </a:t>
            </a:r>
            <a:r>
              <a:rPr kumimoji="0" lang="en-GB" sz="1400" b="0" i="1" u="none" strike="noStrike" kern="0" cap="none" spc="0" normalizeH="0" baseline="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rPr>
              <a:t>Environmental Toxicology and Chemistry</a:t>
            </a:r>
            <a:r>
              <a:rPr kumimoji="0" lang="en-GB" sz="1400" b="0" i="0" u="none" strike="noStrike" kern="0" cap="none" spc="0" normalizeH="0" baseline="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rPr>
              <a:t> 32.12 (2013): 2701-2710.</a:t>
            </a:r>
            <a:endParaRPr kumimoji="0" lang="en-GB" sz="1800" b="0" i="0" u="none" strike="noStrike" kern="0" cap="none" spc="0" normalizeH="0" baseline="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endParaRPr>
          </a:p>
          <a:p>
            <a:pPr marL="0" marR="0" lvl="0" indent="0" algn="just" defTabSz="91422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[2] </a:t>
            </a:r>
            <a:r>
              <a:rPr kumimoji="0" lang="en-GB" sz="1400" b="0" i="0"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Schwab, F., Bucheli, T. D., Lukhele, L. P., Magrez, A., Nowack, B., Sigg, L. &amp; Knauer, K. 2011.</a:t>
            </a:r>
            <a:r>
              <a:rPr kumimoji="0" lang="en-GB" sz="1400" b="0" i="1"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rPr>
              <a:t>Environmental science &amp; technology.</a:t>
            </a:r>
            <a:endParaRPr kumimoji="0" lang="en-GB" sz="1800" b="0" i="1" u="none" strike="noStrike" kern="0" cap="none" spc="0" normalizeH="0" baseline="0" noProof="0" dirty="0" smtClean="0">
              <a:ln>
                <a:noFill/>
              </a:ln>
              <a:solidFill>
                <a:prstClr val="black"/>
              </a:solidFill>
              <a:effectLst/>
              <a:uLnTx/>
              <a:uFillTx/>
              <a:latin typeface="Times New Roman" pitchFamily="18" charset="0"/>
              <a:ea typeface="Calibri" pitchFamily="34" charset="0"/>
              <a:cs typeface="Times New Roman" pitchFamily="18" charset="0"/>
            </a:endParaRPr>
          </a:p>
        </p:txBody>
      </p:sp>
      <p:pic>
        <p:nvPicPr>
          <p:cNvPr id="3" name="My Edited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0"/>
          <a:stretch>
            <a:fillRect/>
          </a:stretch>
        </p:blipFill>
        <p:spPr>
          <a:xfrm>
            <a:off x="12036706" y="4341688"/>
            <a:ext cx="9033702" cy="3660670"/>
          </a:xfrm>
          <a:prstGeom prst="rect">
            <a:avLst/>
          </a:prstGeom>
        </p:spPr>
      </p:pic>
    </p:spTree>
    <p:extLst>
      <p:ext uri="{BB962C8B-B14F-4D97-AF65-F5344CB8AC3E}">
        <p14:creationId xmlns:p14="http://schemas.microsoft.com/office/powerpoint/2010/main" val="2151833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remove" display="0">
                  <p:stCondLst>
                    <p:cond delay="indefinite"/>
                  </p:stCondLst>
                </p:cTn>
                <p:tgtEl>
                  <p:spTgt spid="3"/>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r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TC101859868[[fn=Thermal]]</Template>
  <TotalTime>3084</TotalTime>
  <Words>1707</Words>
  <Application>Microsoft Office PowerPoint</Application>
  <PresentationFormat>Custom</PresentationFormat>
  <Paragraphs>179</Paragraphs>
  <Slides>3</Slides>
  <Notes>2</Notes>
  <HiddenSlides>0</HiddenSlides>
  <MMClips>1</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Thermal</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Al-Shaeri, Majed</cp:lastModifiedBy>
  <cp:revision>92</cp:revision>
  <dcterms:created xsi:type="dcterms:W3CDTF">2013-08-21T19:17:07Z</dcterms:created>
  <dcterms:modified xsi:type="dcterms:W3CDTF">2014-08-25T11:31:46Z</dcterms:modified>
</cp:coreProperties>
</file>