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0" r:id="rId4"/>
  </p:sldIdLst>
  <p:sldSz cx="37453888" cy="21070888"/>
  <p:notesSz cx="6858000" cy="9144000"/>
  <p:defaultText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7" userDrawn="1">
          <p15:clr>
            <a:srgbClr val="A4A3A4"/>
          </p15:clr>
        </p15:guide>
        <p15:guide id="2" pos="117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showGuides="1">
      <p:cViewPr>
        <p:scale>
          <a:sx n="33" d="100"/>
          <a:sy n="33" d="100"/>
        </p:scale>
        <p:origin x="-1236" y="-864"/>
      </p:cViewPr>
      <p:guideLst>
        <p:guide orient="horz" pos="6637"/>
        <p:guide pos="117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harlotte\Desktop\CPOD_Data\Loc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969111459139202E-2"/>
          <c:y val="8.9677113791881896E-2"/>
          <c:w val="0.85737637979508274"/>
          <c:h val="0.89031522943846364"/>
        </c:manualLayout>
      </c:layout>
      <c:barChart>
        <c:barDir val="bar"/>
        <c:grouping val="stacked"/>
        <c:varyColors val="0"/>
        <c:ser>
          <c:idx val="0"/>
          <c:order val="0"/>
          <c:spPr>
            <a:noFill/>
            <a:ln>
              <a:noFill/>
            </a:ln>
            <a:effectLst/>
          </c:spPr>
          <c:invertIfNegative val="0"/>
          <c:cat>
            <c:strRef>
              <c:f>Sheet1!$B$2:$B$36</c:f>
              <c:strCache>
                <c:ptCount val="35"/>
                <c:pt idx="0">
                  <c:v>Lat </c:v>
                </c:pt>
                <c:pt idx="1">
                  <c:v>Lat </c:v>
                </c:pt>
                <c:pt idx="2">
                  <c:v>Lat </c:v>
                </c:pt>
                <c:pt idx="3">
                  <c:v>Lat </c:v>
                </c:pt>
                <c:pt idx="4">
                  <c:v>Hel </c:v>
                </c:pt>
                <c:pt idx="5">
                  <c:v>Hel </c:v>
                </c:pt>
                <c:pt idx="6">
                  <c:v>Hel </c:v>
                </c:pt>
                <c:pt idx="7">
                  <c:v>Hel </c:v>
                </c:pt>
                <c:pt idx="8">
                  <c:v>Cro </c:v>
                </c:pt>
                <c:pt idx="9">
                  <c:v>Cro </c:v>
                </c:pt>
                <c:pt idx="10">
                  <c:v>Cro </c:v>
                </c:pt>
                <c:pt idx="11">
                  <c:v>Cro </c:v>
                </c:pt>
                <c:pt idx="12">
                  <c:v>Spe </c:v>
                </c:pt>
                <c:pt idx="13">
                  <c:v>Spe </c:v>
                </c:pt>
                <c:pt idx="14">
                  <c:v>Spe </c:v>
                </c:pt>
                <c:pt idx="15">
                  <c:v>Fra </c:v>
                </c:pt>
                <c:pt idx="16">
                  <c:v>Fra </c:v>
                </c:pt>
                <c:pt idx="17">
                  <c:v>Cru </c:v>
                </c:pt>
                <c:pt idx="18">
                  <c:v>Cru </c:v>
                </c:pt>
                <c:pt idx="19">
                  <c:v>Cru </c:v>
                </c:pt>
                <c:pt idx="20">
                  <c:v>Sto </c:v>
                </c:pt>
                <c:pt idx="21">
                  <c:v>Sto </c:v>
                </c:pt>
                <c:pt idx="22">
                  <c:v>Sto </c:v>
                </c:pt>
                <c:pt idx="23">
                  <c:v>Abr </c:v>
                </c:pt>
                <c:pt idx="24">
                  <c:v>Abr </c:v>
                </c:pt>
                <c:pt idx="25">
                  <c:v>Abr </c:v>
                </c:pt>
                <c:pt idx="26">
                  <c:v>Abr </c:v>
                </c:pt>
                <c:pt idx="27">
                  <c:v>StA </c:v>
                </c:pt>
                <c:pt idx="28">
                  <c:v>StA </c:v>
                </c:pt>
                <c:pt idx="29">
                  <c:v>StA </c:v>
                </c:pt>
                <c:pt idx="30">
                  <c:v>StA </c:v>
                </c:pt>
                <c:pt idx="31">
                  <c:v>Stb </c:v>
                </c:pt>
                <c:pt idx="32">
                  <c:v>Stb </c:v>
                </c:pt>
                <c:pt idx="33">
                  <c:v>Stb </c:v>
                </c:pt>
                <c:pt idx="34">
                  <c:v>Stb </c:v>
                </c:pt>
              </c:strCache>
            </c:strRef>
          </c:cat>
          <c:val>
            <c:numRef>
              <c:f>Sheet1!$C$2:$C$36</c:f>
              <c:numCache>
                <c:formatCode>m/d/yyyy</c:formatCode>
                <c:ptCount val="35"/>
                <c:pt idx="0">
                  <c:v>41445</c:v>
                </c:pt>
                <c:pt idx="1">
                  <c:v>41445</c:v>
                </c:pt>
                <c:pt idx="2">
                  <c:v>41486</c:v>
                </c:pt>
                <c:pt idx="3">
                  <c:v>41496</c:v>
                </c:pt>
                <c:pt idx="4">
                  <c:v>41445</c:v>
                </c:pt>
                <c:pt idx="5">
                  <c:v>41445</c:v>
                </c:pt>
                <c:pt idx="6">
                  <c:v>41496</c:v>
                </c:pt>
                <c:pt idx="7">
                  <c:v>41487</c:v>
                </c:pt>
                <c:pt idx="8">
                  <c:v>41487</c:v>
                </c:pt>
                <c:pt idx="9">
                  <c:v>41487</c:v>
                </c:pt>
                <c:pt idx="10">
                  <c:v>41496</c:v>
                </c:pt>
                <c:pt idx="11">
                  <c:v>41487</c:v>
                </c:pt>
                <c:pt idx="12">
                  <c:v>41445</c:v>
                </c:pt>
                <c:pt idx="13">
                  <c:v>41496</c:v>
                </c:pt>
                <c:pt idx="14">
                  <c:v>41479</c:v>
                </c:pt>
                <c:pt idx="15">
                  <c:v>41480</c:v>
                </c:pt>
                <c:pt idx="16">
                  <c:v>41496</c:v>
                </c:pt>
                <c:pt idx="17">
                  <c:v>41444</c:v>
                </c:pt>
                <c:pt idx="18">
                  <c:v>41481</c:v>
                </c:pt>
                <c:pt idx="19">
                  <c:v>41496</c:v>
                </c:pt>
                <c:pt idx="20">
                  <c:v>41444</c:v>
                </c:pt>
                <c:pt idx="21">
                  <c:v>41481</c:v>
                </c:pt>
                <c:pt idx="22">
                  <c:v>41496</c:v>
                </c:pt>
                <c:pt idx="23">
                  <c:v>41482</c:v>
                </c:pt>
                <c:pt idx="24">
                  <c:v>41496</c:v>
                </c:pt>
                <c:pt idx="25">
                  <c:v>41446</c:v>
                </c:pt>
                <c:pt idx="26">
                  <c:v>41482</c:v>
                </c:pt>
                <c:pt idx="27">
                  <c:v>41482</c:v>
                </c:pt>
                <c:pt idx="28">
                  <c:v>41496</c:v>
                </c:pt>
                <c:pt idx="29">
                  <c:v>41446</c:v>
                </c:pt>
                <c:pt idx="30">
                  <c:v>41482</c:v>
                </c:pt>
                <c:pt idx="31">
                  <c:v>41482</c:v>
                </c:pt>
                <c:pt idx="32">
                  <c:v>41445</c:v>
                </c:pt>
                <c:pt idx="33">
                  <c:v>41482</c:v>
                </c:pt>
                <c:pt idx="34">
                  <c:v>41496</c:v>
                </c:pt>
              </c:numCache>
            </c:numRef>
          </c:val>
        </c:ser>
        <c:ser>
          <c:idx val="1"/>
          <c:order val="1"/>
          <c:spPr>
            <a:solidFill>
              <a:schemeClr val="accent2"/>
            </a:solidFill>
            <a:ln>
              <a:noFill/>
            </a:ln>
            <a:effectLst/>
          </c:spPr>
          <c:invertIfNegative val="0"/>
          <c:dPt>
            <c:idx val="0"/>
            <c:invertIfNegative val="0"/>
            <c:bubble3D val="0"/>
            <c:spPr>
              <a:solidFill>
                <a:schemeClr val="accent3">
                  <a:lumMod val="75000"/>
                </a:schemeClr>
              </a:solidFill>
              <a:ln>
                <a:noFill/>
              </a:ln>
              <a:effectLst/>
            </c:spPr>
          </c:dPt>
          <c:dPt>
            <c:idx val="2"/>
            <c:invertIfNegative val="0"/>
            <c:bubble3D val="0"/>
            <c:spPr>
              <a:solidFill>
                <a:schemeClr val="accent3">
                  <a:lumMod val="75000"/>
                </a:schemeClr>
              </a:solidFill>
              <a:ln>
                <a:noFill/>
              </a:ln>
              <a:effectLst/>
            </c:spPr>
          </c:dPt>
          <c:dPt>
            <c:idx val="3"/>
            <c:invertIfNegative val="0"/>
            <c:bubble3D val="0"/>
            <c:spPr>
              <a:solidFill>
                <a:schemeClr val="accent3">
                  <a:lumMod val="75000"/>
                </a:schemeClr>
              </a:solidFill>
              <a:ln>
                <a:noFill/>
              </a:ln>
              <a:effectLst/>
            </c:spPr>
          </c:dPt>
          <c:dPt>
            <c:idx val="4"/>
            <c:invertIfNegative val="0"/>
            <c:bubble3D val="0"/>
            <c:spPr>
              <a:solidFill>
                <a:schemeClr val="accent3">
                  <a:lumMod val="75000"/>
                </a:schemeClr>
              </a:solidFill>
              <a:ln>
                <a:noFill/>
              </a:ln>
              <a:effectLst/>
            </c:spPr>
          </c:dPt>
          <c:dPt>
            <c:idx val="5"/>
            <c:invertIfNegative val="0"/>
            <c:bubble3D val="0"/>
            <c:spPr>
              <a:solidFill>
                <a:schemeClr val="accent3">
                  <a:lumMod val="75000"/>
                </a:schemeClr>
              </a:solidFill>
              <a:ln>
                <a:noFill/>
              </a:ln>
              <a:effectLst/>
            </c:spPr>
          </c:dPt>
          <c:dPt>
            <c:idx val="7"/>
            <c:invertIfNegative val="0"/>
            <c:bubble3D val="0"/>
            <c:spPr>
              <a:solidFill>
                <a:schemeClr val="accent3">
                  <a:lumMod val="75000"/>
                </a:schemeClr>
              </a:solidFill>
              <a:ln>
                <a:noFill/>
              </a:ln>
              <a:effectLst/>
            </c:spPr>
          </c:dPt>
          <c:dPt>
            <c:idx val="8"/>
            <c:invertIfNegative val="0"/>
            <c:bubble3D val="0"/>
            <c:spPr>
              <a:solidFill>
                <a:schemeClr val="accent3">
                  <a:lumMod val="75000"/>
                </a:schemeClr>
              </a:solidFill>
              <a:ln>
                <a:noFill/>
              </a:ln>
              <a:effectLst/>
            </c:spPr>
          </c:dPt>
          <c:dPt>
            <c:idx val="9"/>
            <c:invertIfNegative val="0"/>
            <c:bubble3D val="0"/>
            <c:spPr>
              <a:solidFill>
                <a:schemeClr val="accent3">
                  <a:lumMod val="75000"/>
                </a:schemeClr>
              </a:solidFill>
              <a:ln>
                <a:noFill/>
              </a:ln>
              <a:effectLst/>
            </c:spPr>
          </c:dPt>
          <c:dPt>
            <c:idx val="10"/>
            <c:invertIfNegative val="0"/>
            <c:bubble3D val="0"/>
            <c:spPr>
              <a:solidFill>
                <a:schemeClr val="accent2"/>
              </a:solidFill>
              <a:ln>
                <a:noFill/>
              </a:ln>
              <a:effectLst/>
            </c:spPr>
          </c:dPt>
          <c:dPt>
            <c:idx val="11"/>
            <c:invertIfNegative val="0"/>
            <c:bubble3D val="0"/>
            <c:spPr>
              <a:solidFill>
                <a:schemeClr val="accent3">
                  <a:lumMod val="75000"/>
                </a:schemeClr>
              </a:solidFill>
              <a:ln>
                <a:noFill/>
              </a:ln>
              <a:effectLst/>
            </c:spPr>
          </c:dPt>
          <c:dPt>
            <c:idx val="13"/>
            <c:invertIfNegative val="0"/>
            <c:bubble3D val="0"/>
            <c:spPr>
              <a:solidFill>
                <a:schemeClr val="accent3">
                  <a:lumMod val="75000"/>
                </a:schemeClr>
              </a:solidFill>
              <a:ln>
                <a:noFill/>
              </a:ln>
              <a:effectLst/>
            </c:spPr>
          </c:dPt>
          <c:dPt>
            <c:idx val="14"/>
            <c:invertIfNegative val="0"/>
            <c:bubble3D val="0"/>
            <c:spPr>
              <a:solidFill>
                <a:schemeClr val="accent3">
                  <a:lumMod val="75000"/>
                </a:schemeClr>
              </a:solidFill>
              <a:ln>
                <a:noFill/>
              </a:ln>
              <a:effectLst/>
            </c:spPr>
          </c:dPt>
          <c:dPt>
            <c:idx val="16"/>
            <c:invertIfNegative val="0"/>
            <c:bubble3D val="0"/>
            <c:spPr>
              <a:solidFill>
                <a:schemeClr val="accent3">
                  <a:lumMod val="75000"/>
                </a:schemeClr>
              </a:solidFill>
              <a:ln>
                <a:noFill/>
              </a:ln>
              <a:effectLst/>
            </c:spPr>
          </c:dPt>
          <c:dPt>
            <c:idx val="17"/>
            <c:invertIfNegative val="0"/>
            <c:bubble3D val="0"/>
            <c:spPr>
              <a:solidFill>
                <a:schemeClr val="accent3">
                  <a:lumMod val="75000"/>
                </a:schemeClr>
              </a:solidFill>
              <a:ln>
                <a:noFill/>
              </a:ln>
              <a:effectLst/>
            </c:spPr>
          </c:dPt>
          <c:dPt>
            <c:idx val="18"/>
            <c:invertIfNegative val="0"/>
            <c:bubble3D val="0"/>
            <c:spPr>
              <a:solidFill>
                <a:schemeClr val="accent3">
                  <a:lumMod val="75000"/>
                </a:schemeClr>
              </a:solidFill>
              <a:ln>
                <a:noFill/>
              </a:ln>
              <a:effectLst/>
            </c:spPr>
          </c:dPt>
          <c:dPt>
            <c:idx val="19"/>
            <c:invertIfNegative val="0"/>
            <c:bubble3D val="0"/>
            <c:spPr>
              <a:solidFill>
                <a:schemeClr val="accent3">
                  <a:lumMod val="75000"/>
                </a:schemeClr>
              </a:solidFill>
              <a:ln>
                <a:noFill/>
              </a:ln>
              <a:effectLst/>
            </c:spPr>
          </c:dPt>
          <c:dPt>
            <c:idx val="21"/>
            <c:invertIfNegative val="0"/>
            <c:bubble3D val="0"/>
            <c:spPr>
              <a:solidFill>
                <a:schemeClr val="accent3">
                  <a:lumMod val="75000"/>
                </a:schemeClr>
              </a:solidFill>
              <a:ln>
                <a:noFill/>
              </a:ln>
              <a:effectLst/>
            </c:spPr>
          </c:dPt>
          <c:dPt>
            <c:idx val="23"/>
            <c:invertIfNegative val="0"/>
            <c:bubble3D val="0"/>
            <c:spPr>
              <a:solidFill>
                <a:schemeClr val="accent3">
                  <a:lumMod val="75000"/>
                </a:schemeClr>
              </a:solidFill>
              <a:ln>
                <a:noFill/>
              </a:ln>
              <a:effectLst/>
            </c:spPr>
          </c:dPt>
          <c:dPt>
            <c:idx val="24"/>
            <c:invertIfNegative val="0"/>
            <c:bubble3D val="0"/>
            <c:spPr>
              <a:solidFill>
                <a:schemeClr val="accent3">
                  <a:lumMod val="75000"/>
                </a:schemeClr>
              </a:solidFill>
              <a:ln>
                <a:noFill/>
              </a:ln>
              <a:effectLst/>
            </c:spPr>
          </c:dPt>
          <c:dPt>
            <c:idx val="25"/>
            <c:invertIfNegative val="0"/>
            <c:bubble3D val="0"/>
            <c:spPr>
              <a:solidFill>
                <a:schemeClr val="accent3">
                  <a:lumMod val="75000"/>
                </a:schemeClr>
              </a:solidFill>
              <a:ln>
                <a:noFill/>
              </a:ln>
              <a:effectLst/>
            </c:spPr>
          </c:dPt>
          <c:dPt>
            <c:idx val="26"/>
            <c:invertIfNegative val="0"/>
            <c:bubble3D val="0"/>
            <c:spPr>
              <a:solidFill>
                <a:schemeClr val="accent3">
                  <a:lumMod val="75000"/>
                </a:schemeClr>
              </a:solidFill>
              <a:ln>
                <a:noFill/>
              </a:ln>
              <a:effectLst/>
            </c:spPr>
          </c:dPt>
          <c:dPt>
            <c:idx val="28"/>
            <c:invertIfNegative val="0"/>
            <c:bubble3D val="0"/>
            <c:spPr>
              <a:solidFill>
                <a:schemeClr val="accent3">
                  <a:lumMod val="75000"/>
                </a:schemeClr>
              </a:solidFill>
              <a:ln>
                <a:noFill/>
              </a:ln>
              <a:effectLst/>
            </c:spPr>
          </c:dPt>
          <c:dPt>
            <c:idx val="30"/>
            <c:invertIfNegative val="0"/>
            <c:bubble3D val="0"/>
            <c:spPr>
              <a:solidFill>
                <a:schemeClr val="accent3">
                  <a:lumMod val="75000"/>
                </a:schemeClr>
              </a:solidFill>
              <a:ln>
                <a:noFill/>
              </a:ln>
              <a:effectLst/>
            </c:spPr>
          </c:dPt>
          <c:dPt>
            <c:idx val="31"/>
            <c:invertIfNegative val="0"/>
            <c:bubble3D val="0"/>
            <c:spPr>
              <a:solidFill>
                <a:schemeClr val="accent3">
                  <a:lumMod val="75000"/>
                </a:schemeClr>
              </a:solidFill>
              <a:ln>
                <a:noFill/>
              </a:ln>
              <a:effectLst/>
            </c:spPr>
          </c:dPt>
          <c:dPt>
            <c:idx val="32"/>
            <c:invertIfNegative val="0"/>
            <c:bubble3D val="0"/>
            <c:spPr>
              <a:solidFill>
                <a:schemeClr val="accent3">
                  <a:lumMod val="75000"/>
                </a:schemeClr>
              </a:solidFill>
              <a:ln>
                <a:noFill/>
              </a:ln>
              <a:effectLst/>
            </c:spPr>
          </c:dPt>
          <c:dPt>
            <c:idx val="33"/>
            <c:invertIfNegative val="0"/>
            <c:bubble3D val="0"/>
            <c:spPr>
              <a:solidFill>
                <a:schemeClr val="accent3">
                  <a:lumMod val="75000"/>
                </a:schemeClr>
              </a:solidFill>
              <a:ln>
                <a:noFill/>
              </a:ln>
              <a:effectLst/>
            </c:spPr>
          </c:dPt>
          <c:cat>
            <c:strRef>
              <c:f>Sheet1!$B$2:$B$36</c:f>
              <c:strCache>
                <c:ptCount val="35"/>
                <c:pt idx="0">
                  <c:v>Lat </c:v>
                </c:pt>
                <c:pt idx="1">
                  <c:v>Lat </c:v>
                </c:pt>
                <c:pt idx="2">
                  <c:v>Lat </c:v>
                </c:pt>
                <c:pt idx="3">
                  <c:v>Lat </c:v>
                </c:pt>
                <c:pt idx="4">
                  <c:v>Hel </c:v>
                </c:pt>
                <c:pt idx="5">
                  <c:v>Hel </c:v>
                </c:pt>
                <c:pt idx="6">
                  <c:v>Hel </c:v>
                </c:pt>
                <c:pt idx="7">
                  <c:v>Hel </c:v>
                </c:pt>
                <c:pt idx="8">
                  <c:v>Cro </c:v>
                </c:pt>
                <c:pt idx="9">
                  <c:v>Cro </c:v>
                </c:pt>
                <c:pt idx="10">
                  <c:v>Cro </c:v>
                </c:pt>
                <c:pt idx="11">
                  <c:v>Cro </c:v>
                </c:pt>
                <c:pt idx="12">
                  <c:v>Spe </c:v>
                </c:pt>
                <c:pt idx="13">
                  <c:v>Spe </c:v>
                </c:pt>
                <c:pt idx="14">
                  <c:v>Spe </c:v>
                </c:pt>
                <c:pt idx="15">
                  <c:v>Fra </c:v>
                </c:pt>
                <c:pt idx="16">
                  <c:v>Fra </c:v>
                </c:pt>
                <c:pt idx="17">
                  <c:v>Cru </c:v>
                </c:pt>
                <c:pt idx="18">
                  <c:v>Cru </c:v>
                </c:pt>
                <c:pt idx="19">
                  <c:v>Cru </c:v>
                </c:pt>
                <c:pt idx="20">
                  <c:v>Sto </c:v>
                </c:pt>
                <c:pt idx="21">
                  <c:v>Sto </c:v>
                </c:pt>
                <c:pt idx="22">
                  <c:v>Sto </c:v>
                </c:pt>
                <c:pt idx="23">
                  <c:v>Abr </c:v>
                </c:pt>
                <c:pt idx="24">
                  <c:v>Abr </c:v>
                </c:pt>
                <c:pt idx="25">
                  <c:v>Abr </c:v>
                </c:pt>
                <c:pt idx="26">
                  <c:v>Abr </c:v>
                </c:pt>
                <c:pt idx="27">
                  <c:v>StA </c:v>
                </c:pt>
                <c:pt idx="28">
                  <c:v>StA </c:v>
                </c:pt>
                <c:pt idx="29">
                  <c:v>StA </c:v>
                </c:pt>
                <c:pt idx="30">
                  <c:v>StA </c:v>
                </c:pt>
                <c:pt idx="31">
                  <c:v>Stb </c:v>
                </c:pt>
                <c:pt idx="32">
                  <c:v>Stb </c:v>
                </c:pt>
                <c:pt idx="33">
                  <c:v>Stb </c:v>
                </c:pt>
                <c:pt idx="34">
                  <c:v>Stb </c:v>
                </c:pt>
              </c:strCache>
            </c:strRef>
          </c:cat>
          <c:val>
            <c:numRef>
              <c:f>Sheet1!$F$2:$F$36</c:f>
              <c:numCache>
                <c:formatCode>General</c:formatCode>
                <c:ptCount val="35"/>
                <c:pt idx="0">
                  <c:v>109</c:v>
                </c:pt>
                <c:pt idx="1">
                  <c:v>111</c:v>
                </c:pt>
                <c:pt idx="2">
                  <c:v>84</c:v>
                </c:pt>
                <c:pt idx="3">
                  <c:v>65</c:v>
                </c:pt>
                <c:pt idx="4">
                  <c:v>112</c:v>
                </c:pt>
                <c:pt idx="5">
                  <c:v>108</c:v>
                </c:pt>
                <c:pt idx="6">
                  <c:v>46</c:v>
                </c:pt>
                <c:pt idx="7">
                  <c:v>82</c:v>
                </c:pt>
                <c:pt idx="8">
                  <c:v>24</c:v>
                </c:pt>
                <c:pt idx="9">
                  <c:v>83</c:v>
                </c:pt>
                <c:pt idx="10">
                  <c:v>66</c:v>
                </c:pt>
                <c:pt idx="11">
                  <c:v>81</c:v>
                </c:pt>
                <c:pt idx="12">
                  <c:v>108</c:v>
                </c:pt>
                <c:pt idx="13">
                  <c:v>63</c:v>
                </c:pt>
                <c:pt idx="14">
                  <c:v>90</c:v>
                </c:pt>
                <c:pt idx="15">
                  <c:v>91</c:v>
                </c:pt>
                <c:pt idx="16">
                  <c:v>58</c:v>
                </c:pt>
                <c:pt idx="17">
                  <c:v>160</c:v>
                </c:pt>
                <c:pt idx="18">
                  <c:v>123</c:v>
                </c:pt>
                <c:pt idx="19">
                  <c:v>63</c:v>
                </c:pt>
                <c:pt idx="20">
                  <c:v>160</c:v>
                </c:pt>
                <c:pt idx="21">
                  <c:v>123</c:v>
                </c:pt>
                <c:pt idx="22">
                  <c:v>54</c:v>
                </c:pt>
                <c:pt idx="23">
                  <c:v>90</c:v>
                </c:pt>
                <c:pt idx="24">
                  <c:v>62</c:v>
                </c:pt>
                <c:pt idx="25">
                  <c:v>159</c:v>
                </c:pt>
                <c:pt idx="26">
                  <c:v>91</c:v>
                </c:pt>
                <c:pt idx="27">
                  <c:v>93</c:v>
                </c:pt>
                <c:pt idx="28">
                  <c:v>69</c:v>
                </c:pt>
                <c:pt idx="29">
                  <c:v>111</c:v>
                </c:pt>
                <c:pt idx="30">
                  <c:v>93</c:v>
                </c:pt>
                <c:pt idx="31">
                  <c:v>90</c:v>
                </c:pt>
                <c:pt idx="32">
                  <c:v>160</c:v>
                </c:pt>
                <c:pt idx="33">
                  <c:v>123</c:v>
                </c:pt>
                <c:pt idx="34">
                  <c:v>54</c:v>
                </c:pt>
              </c:numCache>
            </c:numRef>
          </c:val>
        </c:ser>
        <c:dLbls>
          <c:showLegendKey val="0"/>
          <c:showVal val="0"/>
          <c:showCatName val="0"/>
          <c:showSerName val="0"/>
          <c:showPercent val="0"/>
          <c:showBubbleSize val="0"/>
        </c:dLbls>
        <c:gapWidth val="150"/>
        <c:overlap val="100"/>
        <c:axId val="621978008"/>
        <c:axId val="621977224"/>
      </c:barChart>
      <c:catAx>
        <c:axId val="621978008"/>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21977224"/>
        <c:crossesAt val="41440"/>
        <c:auto val="1"/>
        <c:lblAlgn val="ctr"/>
        <c:lblOffset val="100"/>
        <c:noMultiLvlLbl val="0"/>
      </c:catAx>
      <c:valAx>
        <c:axId val="621977224"/>
        <c:scaling>
          <c:orientation val="minMax"/>
          <c:min val="41440"/>
        </c:scaling>
        <c:delete val="0"/>
        <c:axPos val="t"/>
        <c:majorGridlines>
          <c:spPr>
            <a:ln w="9525" cap="flat" cmpd="sng" algn="ctr">
              <a:solidFill>
                <a:schemeClr val="tx1">
                  <a:lumMod val="15000"/>
                  <a:lumOff val="85000"/>
                </a:schemeClr>
              </a:solidFill>
              <a:round/>
            </a:ln>
            <a:effectLst/>
          </c:spPr>
        </c:majorGridlines>
        <c:numFmt formatCode="mmm\-yy"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21978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1736" y="3448408"/>
            <a:ext cx="28090416" cy="7335791"/>
          </a:xfrm>
        </p:spPr>
        <p:txBody>
          <a:bodyPr anchor="b"/>
          <a:lstStyle>
            <a:lvl1pPr algn="ctr">
              <a:defRPr sz="18432"/>
            </a:lvl1pPr>
          </a:lstStyle>
          <a:p>
            <a:r>
              <a:rPr lang="en-US" smtClean="0"/>
              <a:t>Click to edit Master title style</a:t>
            </a:r>
            <a:endParaRPr lang="en-US" dirty="0"/>
          </a:p>
        </p:txBody>
      </p:sp>
      <p:sp>
        <p:nvSpPr>
          <p:cNvPr id="3" name="Subtitle 2"/>
          <p:cNvSpPr>
            <a:spLocks noGrp="1"/>
          </p:cNvSpPr>
          <p:nvPr>
            <p:ph type="subTitle" idx="1"/>
          </p:nvPr>
        </p:nvSpPr>
        <p:spPr>
          <a:xfrm>
            <a:off x="4681736" y="11067095"/>
            <a:ext cx="28090416" cy="5087252"/>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F26FEA-8E46-468D-83BF-449AA52B4D6B}"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54078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F26FEA-8E46-468D-83BF-449AA52B4D6B}"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83420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2938" y="1121829"/>
            <a:ext cx="8075995" cy="178566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74955" y="1121829"/>
            <a:ext cx="23759810" cy="17856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F26FEA-8E46-468D-83BF-449AA52B4D6B}"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246689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F26FEA-8E46-468D-83BF-449AA52B4D6B}"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186075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5448" y="5253092"/>
            <a:ext cx="32303978" cy="8764903"/>
          </a:xfrm>
        </p:spPr>
        <p:txBody>
          <a:bodyPr anchor="b"/>
          <a:lstStyle>
            <a:lvl1pPr>
              <a:defRPr sz="18432"/>
            </a:lvl1pPr>
          </a:lstStyle>
          <a:p>
            <a:r>
              <a:rPr lang="en-US" smtClean="0"/>
              <a:t>Click to edit Master title style</a:t>
            </a:r>
            <a:endParaRPr lang="en-US" dirty="0"/>
          </a:p>
        </p:txBody>
      </p:sp>
      <p:sp>
        <p:nvSpPr>
          <p:cNvPr id="3" name="Text Placeholder 2"/>
          <p:cNvSpPr>
            <a:spLocks noGrp="1"/>
          </p:cNvSpPr>
          <p:nvPr>
            <p:ph type="body" idx="1"/>
          </p:nvPr>
        </p:nvSpPr>
        <p:spPr>
          <a:xfrm>
            <a:off x="2555448" y="14100915"/>
            <a:ext cx="32303978" cy="4609255"/>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26FEA-8E46-468D-83BF-449AA52B4D6B}" type="datetimeFigureOut">
              <a:rPr lang="en-GB" smtClean="0"/>
              <a:t>26/08/2014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252007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74955" y="5609148"/>
            <a:ext cx="15917902" cy="133692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961031" y="5609148"/>
            <a:ext cx="15917902" cy="133692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F26FEA-8E46-468D-83BF-449AA52B4D6B}" type="datetimeFigureOut">
              <a:rPr lang="en-GB" smtClean="0"/>
              <a:t>26/08/2014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10334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79833" y="1121831"/>
            <a:ext cx="32303978" cy="407273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79835" y="5165295"/>
            <a:ext cx="15844749" cy="2531432"/>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4" name="Content Placeholder 3"/>
          <p:cNvSpPr>
            <a:spLocks noGrp="1"/>
          </p:cNvSpPr>
          <p:nvPr>
            <p:ph sz="half" idx="2"/>
          </p:nvPr>
        </p:nvSpPr>
        <p:spPr>
          <a:xfrm>
            <a:off x="2579835" y="7696727"/>
            <a:ext cx="15844749" cy="1132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961031" y="5165295"/>
            <a:ext cx="15922781" cy="2531432"/>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smtClean="0"/>
              <a:t>Click to edit Master text styles</a:t>
            </a:r>
          </a:p>
        </p:txBody>
      </p:sp>
      <p:sp>
        <p:nvSpPr>
          <p:cNvPr id="6" name="Content Placeholder 5"/>
          <p:cNvSpPr>
            <a:spLocks noGrp="1"/>
          </p:cNvSpPr>
          <p:nvPr>
            <p:ph sz="quarter" idx="4"/>
          </p:nvPr>
        </p:nvSpPr>
        <p:spPr>
          <a:xfrm>
            <a:off x="18961031" y="7696727"/>
            <a:ext cx="15922781" cy="113207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F26FEA-8E46-468D-83BF-449AA52B4D6B}" type="datetimeFigureOut">
              <a:rPr lang="en-GB" smtClean="0"/>
              <a:t>26/08/2014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416585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F26FEA-8E46-468D-83BF-449AA52B4D6B}" type="datetimeFigureOut">
              <a:rPr lang="en-GB" smtClean="0"/>
              <a:t>26/08/2014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86616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26FEA-8E46-468D-83BF-449AA52B4D6B}" type="datetimeFigureOut">
              <a:rPr lang="en-GB" smtClean="0"/>
              <a:t>26/08/2014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3968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79835" y="1404726"/>
            <a:ext cx="12079853" cy="4916541"/>
          </a:xfrm>
        </p:spPr>
        <p:txBody>
          <a:bodyPr anchor="b"/>
          <a:lstStyle>
            <a:lvl1pPr>
              <a:defRPr sz="9830"/>
            </a:lvl1pPr>
          </a:lstStyle>
          <a:p>
            <a:r>
              <a:rPr lang="en-US" smtClean="0"/>
              <a:t>Click to edit Master title style</a:t>
            </a:r>
            <a:endParaRPr lang="en-US" dirty="0"/>
          </a:p>
        </p:txBody>
      </p:sp>
      <p:sp>
        <p:nvSpPr>
          <p:cNvPr id="3" name="Content Placeholder 2"/>
          <p:cNvSpPr>
            <a:spLocks noGrp="1"/>
          </p:cNvSpPr>
          <p:nvPr>
            <p:ph idx="1"/>
          </p:nvPr>
        </p:nvSpPr>
        <p:spPr>
          <a:xfrm>
            <a:off x="15922781" y="3033819"/>
            <a:ext cx="18961031" cy="14973988"/>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79835" y="6321266"/>
            <a:ext cx="12079853" cy="11710928"/>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FEA-8E46-468D-83BF-449AA52B4D6B}" type="datetimeFigureOut">
              <a:rPr lang="en-GB" smtClean="0"/>
              <a:t>26/08/2014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328487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79835" y="1404726"/>
            <a:ext cx="12079853" cy="4916541"/>
          </a:xfrm>
        </p:spPr>
        <p:txBody>
          <a:bodyPr anchor="b"/>
          <a:lstStyle>
            <a:lvl1pPr>
              <a:defRPr sz="983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922781" y="3033819"/>
            <a:ext cx="18961031" cy="14973988"/>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smtClean="0"/>
              <a:t>Click icon to add picture</a:t>
            </a:r>
            <a:endParaRPr lang="en-US" dirty="0"/>
          </a:p>
        </p:txBody>
      </p:sp>
      <p:sp>
        <p:nvSpPr>
          <p:cNvPr id="4" name="Text Placeholder 3"/>
          <p:cNvSpPr>
            <a:spLocks noGrp="1"/>
          </p:cNvSpPr>
          <p:nvPr>
            <p:ph type="body" sz="half" idx="2"/>
          </p:nvPr>
        </p:nvSpPr>
        <p:spPr>
          <a:xfrm>
            <a:off x="2579835" y="6321266"/>
            <a:ext cx="12079853" cy="11710928"/>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6FEA-8E46-468D-83BF-449AA52B4D6B}" type="datetimeFigureOut">
              <a:rPr lang="en-GB" smtClean="0"/>
              <a:t>26/08/2014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D6F59-012A-4A25-A95C-241CE2344108}" type="slidenum">
              <a:rPr lang="en-GB" smtClean="0"/>
              <a:t>‹#›</a:t>
            </a:fld>
            <a:endParaRPr lang="en-GB"/>
          </a:p>
        </p:txBody>
      </p:sp>
    </p:spTree>
    <p:extLst>
      <p:ext uri="{BB962C8B-B14F-4D97-AF65-F5344CB8AC3E}">
        <p14:creationId xmlns:p14="http://schemas.microsoft.com/office/powerpoint/2010/main" val="171309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accent1">
                <a:lumMod val="7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4955" y="1121831"/>
            <a:ext cx="32303978" cy="40727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74955" y="5609148"/>
            <a:ext cx="32303978" cy="133692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74955" y="19529593"/>
            <a:ext cx="8427125" cy="1121830"/>
          </a:xfrm>
          <a:prstGeom prst="rect">
            <a:avLst/>
          </a:prstGeom>
        </p:spPr>
        <p:txBody>
          <a:bodyPr vert="horz" lIns="91440" tIns="45720" rIns="91440" bIns="45720" rtlCol="0" anchor="ctr"/>
          <a:lstStyle>
            <a:lvl1pPr algn="l">
              <a:defRPr sz="3686">
                <a:solidFill>
                  <a:schemeClr val="tx1">
                    <a:tint val="75000"/>
                  </a:schemeClr>
                </a:solidFill>
              </a:defRPr>
            </a:lvl1pPr>
          </a:lstStyle>
          <a:p>
            <a:fld id="{4EF26FEA-8E46-468D-83BF-449AA52B4D6B}" type="datetimeFigureOut">
              <a:rPr lang="en-GB" smtClean="0"/>
              <a:t>26/08/2014</a:t>
            </a:fld>
            <a:endParaRPr lang="en-GB"/>
          </a:p>
        </p:txBody>
      </p:sp>
      <p:sp>
        <p:nvSpPr>
          <p:cNvPr id="5" name="Footer Placeholder 4"/>
          <p:cNvSpPr>
            <a:spLocks noGrp="1"/>
          </p:cNvSpPr>
          <p:nvPr>
            <p:ph type="ftr" sz="quarter" idx="3"/>
          </p:nvPr>
        </p:nvSpPr>
        <p:spPr>
          <a:xfrm>
            <a:off x="12406601" y="19529593"/>
            <a:ext cx="12640687" cy="1121830"/>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6451808" y="19529593"/>
            <a:ext cx="8427125" cy="1121830"/>
          </a:xfrm>
          <a:prstGeom prst="rect">
            <a:avLst/>
          </a:prstGeom>
        </p:spPr>
        <p:txBody>
          <a:bodyPr vert="horz" lIns="91440" tIns="45720" rIns="91440" bIns="45720" rtlCol="0" anchor="ctr"/>
          <a:lstStyle>
            <a:lvl1pPr algn="r">
              <a:defRPr sz="3686">
                <a:solidFill>
                  <a:schemeClr val="tx1">
                    <a:tint val="75000"/>
                  </a:schemeClr>
                </a:solidFill>
              </a:defRPr>
            </a:lvl1pPr>
          </a:lstStyle>
          <a:p>
            <a:fld id="{438D6F59-012A-4A25-A95C-241CE2344108}" type="slidenum">
              <a:rPr lang="en-GB" smtClean="0"/>
              <a:t>‹#›</a:t>
            </a:fld>
            <a:endParaRPr lang="en-GB"/>
          </a:p>
        </p:txBody>
      </p:sp>
    </p:spTree>
    <p:extLst>
      <p:ext uri="{BB962C8B-B14F-4D97-AF65-F5344CB8AC3E}">
        <p14:creationId xmlns:p14="http://schemas.microsoft.com/office/powerpoint/2010/main" val="35148204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g"/><Relationship Id="rId7"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3.png"/><Relationship Id="rId10" Type="http://schemas.openxmlformats.org/officeDocument/2006/relationships/image" Target="../media/image22.jpeg"/><Relationship Id="rId4" Type="http://schemas.openxmlformats.org/officeDocument/2006/relationships/image" Target="../media/image4.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351891" y="6748152"/>
            <a:ext cx="12013589" cy="13722794"/>
          </a:xfrm>
          <a:prstGeom prst="rect">
            <a:avLst/>
          </a:prstGeom>
          <a:solidFill>
            <a:schemeClr val="bg1"/>
          </a:solidFill>
          <a:ln>
            <a:noFill/>
          </a:ln>
          <a:effectLst>
            <a:outerShdw blurRad="266700" sx="101000" sy="101000" algn="tl" rotWithShape="0">
              <a:prstClr val="black">
                <a:alpha val="31000"/>
              </a:prstClr>
            </a:outerShdw>
            <a:softEdge rad="0"/>
          </a:effectLst>
          <a:scene3d>
            <a:camera prst="orthographicFront"/>
            <a:lightRig rig="threePt" dir="t"/>
          </a:scene3d>
          <a:sp3d prstMaterial="translucentPowder">
            <a:bevelT w="152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75" tIns="64637" rIns="129275" bIns="64637" numCol="1" spcCol="0" rtlCol="0" fromWordArt="0" anchor="ctr" anchorCtr="0" forceAA="0" compatLnSpc="1">
            <a:prstTxWarp prst="textNoShape">
              <a:avLst/>
            </a:prstTxWarp>
            <a:noAutofit/>
          </a:bodyPr>
          <a:lstStyle/>
          <a:p>
            <a:pPr algn="ctr"/>
            <a:endParaRPr lang="en-GB" sz="9765"/>
          </a:p>
        </p:txBody>
      </p:sp>
      <p:sp>
        <p:nvSpPr>
          <p:cNvPr id="6" name="Rectangle 4"/>
          <p:cNvSpPr>
            <a:spLocks noChangeArrowheads="1"/>
          </p:cNvSpPr>
          <p:nvPr/>
        </p:nvSpPr>
        <p:spPr bwMode="auto">
          <a:xfrm>
            <a:off x="1828801" y="303418"/>
            <a:ext cx="3373777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algn="ctr"/>
            <a:r>
              <a:rPr lang="en-US" sz="6600" b="1" dirty="0">
                <a:solidFill>
                  <a:schemeClr val="bg1"/>
                </a:solidFill>
              </a:rPr>
              <a:t>East coast marine mammal acoustic study: using multiple modalities to assess habitat usage by </a:t>
            </a:r>
            <a:r>
              <a:rPr lang="en-US" sz="6600" b="1" dirty="0" err="1">
                <a:solidFill>
                  <a:schemeClr val="bg1"/>
                </a:solidFill>
              </a:rPr>
              <a:t>harbour</a:t>
            </a:r>
            <a:r>
              <a:rPr lang="en-US" sz="6600" b="1" dirty="0">
                <a:solidFill>
                  <a:schemeClr val="bg1"/>
                </a:solidFill>
              </a:rPr>
              <a:t> porpoises and bottlenose dolphins</a:t>
            </a:r>
            <a:endParaRPr lang="en-GB" sz="6600" dirty="0">
              <a:solidFill>
                <a:schemeClr val="bg1"/>
              </a:solidFill>
            </a:endParaRPr>
          </a:p>
        </p:txBody>
      </p:sp>
      <p:sp>
        <p:nvSpPr>
          <p:cNvPr id="8" name="Line 86"/>
          <p:cNvSpPr>
            <a:spLocks noChangeShapeType="1"/>
          </p:cNvSpPr>
          <p:nvPr/>
        </p:nvSpPr>
        <p:spPr bwMode="auto">
          <a:xfrm>
            <a:off x="-1280160" y="2927460"/>
            <a:ext cx="39126562" cy="4782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5" name="Group 14"/>
          <p:cNvGrpSpPr/>
          <p:nvPr/>
        </p:nvGrpSpPr>
        <p:grpSpPr>
          <a:xfrm>
            <a:off x="5298049" y="3194444"/>
            <a:ext cx="29010373" cy="3222413"/>
            <a:chOff x="5404282" y="5285416"/>
            <a:chExt cx="29010373" cy="3222413"/>
          </a:xfrm>
        </p:grpSpPr>
        <p:pic>
          <p:nvPicPr>
            <p:cNvPr id="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4282" y="5285416"/>
              <a:ext cx="2503568" cy="32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10142117" y="5400818"/>
              <a:ext cx="1717124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en-US" altLang="en-US" sz="4000" dirty="0">
                  <a:solidFill>
                    <a:schemeClr val="bg1"/>
                  </a:solidFill>
                </a:rPr>
                <a:t>K.J. Palmer</a:t>
              </a:r>
              <a:r>
                <a:rPr lang="en-US" altLang="en-US" sz="4000" baseline="30000" dirty="0">
                  <a:solidFill>
                    <a:schemeClr val="bg1"/>
                  </a:solidFill>
                </a:rPr>
                <a:t>(1)*</a:t>
              </a:r>
              <a:r>
                <a:rPr lang="en-US" altLang="en-US" sz="4000" dirty="0">
                  <a:solidFill>
                    <a:schemeClr val="bg1"/>
                  </a:solidFill>
                </a:rPr>
                <a:t>, </a:t>
              </a:r>
              <a:r>
                <a:rPr lang="en-US" sz="4000" dirty="0">
                  <a:solidFill>
                    <a:schemeClr val="bg1"/>
                  </a:solidFill>
                </a:rPr>
                <a:t>Dr. Kate </a:t>
              </a:r>
              <a:r>
                <a:rPr lang="en-US" sz="4000" dirty="0">
                  <a:solidFill>
                    <a:schemeClr val="bg1"/>
                  </a:solidFill>
                </a:rPr>
                <a:t>Brookes</a:t>
              </a:r>
              <a:r>
                <a:rPr lang="en-US" sz="4000" baseline="30000" dirty="0">
                  <a:solidFill>
                    <a:schemeClr val="bg1"/>
                  </a:solidFill>
                </a:rPr>
                <a:t>(2</a:t>
              </a:r>
              <a:r>
                <a:rPr lang="en-US" sz="4000" baseline="30000" dirty="0">
                  <a:solidFill>
                    <a:schemeClr val="bg1"/>
                  </a:solidFill>
                </a:rPr>
                <a:t>)</a:t>
              </a:r>
              <a:r>
                <a:rPr lang="en-US" altLang="en-US" sz="4000" dirty="0">
                  <a:solidFill>
                    <a:schemeClr val="bg1"/>
                  </a:solidFill>
                </a:rPr>
                <a:t>, Dr. Luke Rendell</a:t>
              </a:r>
              <a:r>
                <a:rPr lang="en-US" altLang="en-US" sz="4000" baseline="30000" dirty="0">
                  <a:solidFill>
                    <a:schemeClr val="bg1"/>
                  </a:solidFill>
                </a:rPr>
                <a:t>(1)</a:t>
              </a:r>
            </a:p>
            <a:p>
              <a:pPr marL="0" indent="0" eaLnBrk="1" hangingPunct="1"/>
              <a:r>
                <a:rPr lang="en-US" altLang="en-US" sz="3600" dirty="0">
                  <a:solidFill>
                    <a:schemeClr val="bg1"/>
                  </a:solidFill>
                </a:rPr>
                <a:t>(1) Sea Mammal Research Unit, Scottish Oceans Institute, University of St Andrews</a:t>
              </a:r>
            </a:p>
            <a:p>
              <a:pPr eaLnBrk="1" hangingPunct="1"/>
              <a:r>
                <a:rPr lang="en-US" altLang="en-US" sz="3600" dirty="0">
                  <a:solidFill>
                    <a:schemeClr val="bg1"/>
                  </a:solidFill>
                </a:rPr>
                <a:t>(2) Marine Scotland: Science</a:t>
              </a:r>
            </a:p>
            <a:p>
              <a:pPr eaLnBrk="1" hangingPunct="1"/>
              <a:r>
                <a:rPr lang="en-GB" altLang="en-US" sz="3600" dirty="0">
                  <a:solidFill>
                    <a:schemeClr val="bg1"/>
                  </a:solidFill>
                </a:rPr>
                <a:t>* </a:t>
              </a:r>
              <a:r>
                <a:rPr lang="en-US" altLang="en-US" sz="3200" dirty="0">
                  <a:solidFill>
                    <a:schemeClr val="bg1"/>
                  </a:solidFill>
                </a:rPr>
                <a:t>kp37@st-andrews.ac.uk</a:t>
              </a:r>
            </a:p>
            <a:p>
              <a:pPr eaLnBrk="1" hangingPunct="1"/>
              <a:endParaRPr lang="en-US" altLang="en-US" sz="4400" dirty="0"/>
            </a:p>
          </p:txBody>
        </p:sp>
        <p:grpSp>
          <p:nvGrpSpPr>
            <p:cNvPr id="12" name="Group 11"/>
            <p:cNvGrpSpPr/>
            <p:nvPr/>
          </p:nvGrpSpPr>
          <p:grpSpPr>
            <a:xfrm>
              <a:off x="27675320" y="5367224"/>
              <a:ext cx="6739335" cy="3058797"/>
              <a:chOff x="22510284" y="4586620"/>
              <a:chExt cx="6739335" cy="3058797"/>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9370" t="-1701"/>
              <a:stretch/>
            </p:blipFill>
            <p:spPr>
              <a:xfrm>
                <a:off x="24888178" y="5710692"/>
                <a:ext cx="1983547" cy="193472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29907" b="39279"/>
              <a:stretch/>
            </p:blipFill>
            <p:spPr>
              <a:xfrm>
                <a:off x="22510284" y="4586620"/>
                <a:ext cx="6739335" cy="1155124"/>
              </a:xfrm>
              <a:prstGeom prst="rect">
                <a:avLst/>
              </a:prstGeom>
            </p:spPr>
          </p:pic>
        </p:grpSp>
      </p:grpSp>
      <p:sp>
        <p:nvSpPr>
          <p:cNvPr id="56" name="TextBox 55"/>
          <p:cNvSpPr txBox="1"/>
          <p:nvPr/>
        </p:nvSpPr>
        <p:spPr>
          <a:xfrm>
            <a:off x="-9200386" y="2889714"/>
            <a:ext cx="9592900" cy="707886"/>
          </a:xfrm>
          <a:prstGeom prst="rect">
            <a:avLst/>
          </a:prstGeom>
          <a:noFill/>
        </p:spPr>
        <p:txBody>
          <a:bodyPr wrap="square" rtlCol="0">
            <a:spAutoFit/>
          </a:bodyPr>
          <a:lstStyle/>
          <a:p>
            <a:pPr lvl="0"/>
            <a:r>
              <a:rPr lang="en-GB" sz="4000" b="1" dirty="0" smtClean="0">
                <a:solidFill>
                  <a:prstClr val="black"/>
                </a:solidFill>
              </a:rPr>
              <a:t>Introduction</a:t>
            </a:r>
            <a:endParaRPr lang="en-GB" sz="4000" b="1" dirty="0">
              <a:solidFill>
                <a:prstClr val="black"/>
              </a:solidFill>
            </a:endParaRPr>
          </a:p>
        </p:txBody>
      </p:sp>
      <p:pic>
        <p:nvPicPr>
          <p:cNvPr id="6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699" t="12710" r="31654" b="46119"/>
          <a:stretch/>
        </p:blipFill>
        <p:spPr bwMode="auto">
          <a:xfrm>
            <a:off x="6805538" y="14678590"/>
            <a:ext cx="5149235" cy="3972267"/>
          </a:xfrm>
          <a:prstGeom prst="rect">
            <a:avLst/>
          </a:prstGeom>
          <a:noFill/>
          <a:ln w="9525">
            <a:noFill/>
            <a:miter lim="800000"/>
            <a:headEnd/>
            <a:tailEnd/>
          </a:ln>
          <a:effectLst>
            <a:softEdge rad="0"/>
          </a:effectLst>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6680117" y="18813473"/>
            <a:ext cx="5140400" cy="1323439"/>
          </a:xfrm>
          <a:prstGeom prst="rect">
            <a:avLst/>
          </a:prstGeom>
          <a:noFill/>
        </p:spPr>
        <p:txBody>
          <a:bodyPr wrap="square" rtlCol="0">
            <a:spAutoFit/>
          </a:bodyPr>
          <a:lstStyle/>
          <a:p>
            <a:r>
              <a:rPr lang="en-GB" sz="4000" dirty="0">
                <a:solidFill>
                  <a:prstClr val="black"/>
                </a:solidFill>
              </a:rPr>
              <a:t>Bottlenose Dolphin (</a:t>
            </a:r>
            <a:r>
              <a:rPr lang="en-GB" sz="4000" i="1" dirty="0" err="1">
                <a:solidFill>
                  <a:prstClr val="black"/>
                </a:solidFill>
              </a:rPr>
              <a:t>Tursiops</a:t>
            </a:r>
            <a:r>
              <a:rPr lang="en-GB" sz="4000" i="1" dirty="0">
                <a:solidFill>
                  <a:prstClr val="black"/>
                </a:solidFill>
              </a:rPr>
              <a:t> </a:t>
            </a:r>
            <a:r>
              <a:rPr lang="en-GB" sz="4000" i="1" dirty="0" err="1">
                <a:solidFill>
                  <a:prstClr val="black"/>
                </a:solidFill>
              </a:rPr>
              <a:t>truncatus</a:t>
            </a:r>
            <a:r>
              <a:rPr lang="en-GB" sz="4000" dirty="0">
                <a:solidFill>
                  <a:prstClr val="black"/>
                </a:solidFill>
              </a:rPr>
              <a:t>)</a:t>
            </a:r>
            <a:endParaRPr lang="en-GB" sz="4000" dirty="0"/>
          </a:p>
        </p:txBody>
      </p:sp>
      <p:pic>
        <p:nvPicPr>
          <p:cNvPr id="69" name="Picture 68"/>
          <p:cNvPicPr>
            <a:picLocks noChangeAspect="1"/>
          </p:cNvPicPr>
          <p:nvPr/>
        </p:nvPicPr>
        <p:blipFill rotWithShape="1">
          <a:blip r:embed="rId5" cstate="print">
            <a:extLst>
              <a:ext uri="{28A0092B-C50C-407E-A947-70E740481C1C}">
                <a14:useLocalDpi xmlns:a14="http://schemas.microsoft.com/office/drawing/2010/main" val="0"/>
              </a:ext>
            </a:extLst>
          </a:blip>
          <a:srcRect r="9540" b="255"/>
          <a:stretch/>
        </p:blipFill>
        <p:spPr>
          <a:xfrm>
            <a:off x="860093" y="14673074"/>
            <a:ext cx="5149235" cy="3974751"/>
          </a:xfrm>
          <a:prstGeom prst="rect">
            <a:avLst/>
          </a:prstGeom>
          <a:effectLst>
            <a:softEdge rad="0"/>
          </a:effectLst>
        </p:spPr>
      </p:pic>
      <p:sp>
        <p:nvSpPr>
          <p:cNvPr id="70" name="TextBox 69"/>
          <p:cNvSpPr txBox="1"/>
          <p:nvPr/>
        </p:nvSpPr>
        <p:spPr>
          <a:xfrm>
            <a:off x="793522" y="18813473"/>
            <a:ext cx="6060841" cy="1323439"/>
          </a:xfrm>
          <a:prstGeom prst="rect">
            <a:avLst/>
          </a:prstGeom>
          <a:noFill/>
        </p:spPr>
        <p:txBody>
          <a:bodyPr wrap="square" rtlCol="0">
            <a:spAutoFit/>
          </a:bodyPr>
          <a:lstStyle/>
          <a:p>
            <a:r>
              <a:rPr lang="en-GB" sz="4000" dirty="0">
                <a:solidFill>
                  <a:prstClr val="black"/>
                </a:solidFill>
              </a:rPr>
              <a:t>Harbour Porpoise (</a:t>
            </a:r>
            <a:r>
              <a:rPr lang="en-GB" sz="4000" i="1" dirty="0" err="1">
                <a:solidFill>
                  <a:prstClr val="black"/>
                </a:solidFill>
              </a:rPr>
              <a:t>Phocoena</a:t>
            </a:r>
            <a:r>
              <a:rPr lang="en-GB" sz="4000" i="1" dirty="0">
                <a:solidFill>
                  <a:prstClr val="black"/>
                </a:solidFill>
              </a:rPr>
              <a:t> </a:t>
            </a:r>
            <a:r>
              <a:rPr lang="en-GB" sz="4000" i="1" dirty="0" err="1">
                <a:solidFill>
                  <a:prstClr val="black"/>
                </a:solidFill>
              </a:rPr>
              <a:t>phocoena</a:t>
            </a:r>
            <a:r>
              <a:rPr lang="en-GB" sz="4000" dirty="0">
                <a:solidFill>
                  <a:prstClr val="black"/>
                </a:solidFill>
              </a:rPr>
              <a:t>)</a:t>
            </a:r>
            <a:endParaRPr lang="en-GB" sz="4000" dirty="0"/>
          </a:p>
        </p:txBody>
      </p:sp>
      <p:sp>
        <p:nvSpPr>
          <p:cNvPr id="71" name="TextBox 70"/>
          <p:cNvSpPr txBox="1"/>
          <p:nvPr/>
        </p:nvSpPr>
        <p:spPr>
          <a:xfrm>
            <a:off x="568848" y="8113828"/>
            <a:ext cx="11311143" cy="5632311"/>
          </a:xfrm>
          <a:prstGeom prst="rect">
            <a:avLst/>
          </a:prstGeom>
          <a:noFill/>
        </p:spPr>
        <p:txBody>
          <a:bodyPr wrap="square" rtlCol="0">
            <a:spAutoFit/>
          </a:bodyPr>
          <a:lstStyle/>
          <a:p>
            <a:r>
              <a:rPr lang="en-GB" sz="4000" dirty="0" smtClean="0"/>
              <a:t>Major </a:t>
            </a:r>
            <a:r>
              <a:rPr lang="en-GB" sz="4000" dirty="0"/>
              <a:t>investments in offshore wind power are planned around Scotland in the coming years and particularly on the east coast of Scotland. Due to potential noise emissions associated with the development work, there is a need to effectively monitor the impact of the installation and operation of the wind turbines on marine mammals. Passive acoustic monitoring provides a way to meet this need.</a:t>
            </a:r>
          </a:p>
        </p:txBody>
      </p:sp>
      <p:sp>
        <p:nvSpPr>
          <p:cNvPr id="72" name="TextBox 71"/>
          <p:cNvSpPr txBox="1"/>
          <p:nvPr/>
        </p:nvSpPr>
        <p:spPr>
          <a:xfrm>
            <a:off x="671035" y="6945849"/>
            <a:ext cx="6134503" cy="861774"/>
          </a:xfrm>
          <a:prstGeom prst="rect">
            <a:avLst/>
          </a:prstGeom>
          <a:noFill/>
        </p:spPr>
        <p:txBody>
          <a:bodyPr wrap="square" rtlCol="0">
            <a:spAutoFit/>
          </a:bodyPr>
          <a:lstStyle/>
          <a:p>
            <a:r>
              <a:rPr lang="en-GB" sz="5000" b="1" dirty="0" smtClean="0"/>
              <a:t>Introduction</a:t>
            </a:r>
            <a:endParaRPr lang="en-GB" sz="5000" b="1" dirty="0"/>
          </a:p>
        </p:txBody>
      </p:sp>
      <p:sp>
        <p:nvSpPr>
          <p:cNvPr id="75" name="Rectangle 74"/>
          <p:cNvSpPr/>
          <p:nvPr/>
        </p:nvSpPr>
        <p:spPr>
          <a:xfrm>
            <a:off x="25139020" y="6701997"/>
            <a:ext cx="12013589" cy="13722794"/>
          </a:xfrm>
          <a:prstGeom prst="rect">
            <a:avLst/>
          </a:prstGeom>
          <a:solidFill>
            <a:schemeClr val="bg1"/>
          </a:solidFill>
          <a:ln>
            <a:noFill/>
          </a:ln>
          <a:effectLst>
            <a:outerShdw blurRad="266700" sx="101000" sy="101000" algn="tl" rotWithShape="0">
              <a:prstClr val="black">
                <a:alpha val="31000"/>
              </a:prstClr>
            </a:outerShdw>
            <a:softEdge rad="0"/>
          </a:effectLst>
          <a:scene3d>
            <a:camera prst="orthographicFront"/>
            <a:lightRig rig="threePt" dir="t"/>
          </a:scene3d>
          <a:sp3d prstMaterial="translucentPowder">
            <a:bevelT w="152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75" tIns="64637" rIns="129275" bIns="64637" numCol="1" spcCol="0" rtlCol="0" fromWordArt="0" anchor="ctr" anchorCtr="0" forceAA="0" compatLnSpc="1">
            <a:prstTxWarp prst="textNoShape">
              <a:avLst/>
            </a:prstTxWarp>
            <a:noAutofit/>
          </a:bodyPr>
          <a:lstStyle/>
          <a:p>
            <a:pPr algn="ctr"/>
            <a:endParaRPr lang="en-GB" sz="9765"/>
          </a:p>
        </p:txBody>
      </p:sp>
      <p:sp>
        <p:nvSpPr>
          <p:cNvPr id="33" name="TextBox 32"/>
          <p:cNvSpPr txBox="1">
            <a:spLocks noChangeAspect="1"/>
          </p:cNvSpPr>
          <p:nvPr/>
        </p:nvSpPr>
        <p:spPr>
          <a:xfrm>
            <a:off x="25862909" y="18291208"/>
            <a:ext cx="10565809" cy="1323439"/>
          </a:xfrm>
          <a:prstGeom prst="rect">
            <a:avLst/>
          </a:prstGeom>
          <a:noFill/>
        </p:spPr>
        <p:txBody>
          <a:bodyPr wrap="square" rtlCol="0">
            <a:spAutoFit/>
          </a:bodyPr>
          <a:lstStyle/>
          <a:p>
            <a:pPr>
              <a:spcBef>
                <a:spcPts val="600"/>
              </a:spcBef>
              <a:spcAft>
                <a:spcPts val="600"/>
              </a:spcAft>
            </a:pPr>
            <a:r>
              <a:rPr lang="en-US" sz="4000" dirty="0" smtClean="0"/>
              <a:t>CPODs </a:t>
            </a:r>
            <a:r>
              <a:rPr lang="en-US" sz="4000" dirty="0"/>
              <a:t>(green dots), SM2Ms (red dots) and </a:t>
            </a:r>
            <a:r>
              <a:rPr lang="en-US" sz="4000" dirty="0" err="1"/>
              <a:t>PAMBuoys</a:t>
            </a:r>
            <a:r>
              <a:rPr lang="en-US" sz="4000" dirty="0"/>
              <a:t> (yellow </a:t>
            </a:r>
            <a:r>
              <a:rPr lang="en-US" sz="4000" dirty="0" smtClean="0"/>
              <a:t>dots) along</a:t>
            </a:r>
            <a:endParaRPr lang="en-US" sz="4000" dirty="0"/>
          </a:p>
        </p:txBody>
      </p:sp>
      <p:pic>
        <p:nvPicPr>
          <p:cNvPr id="31" name="Picture 30"/>
          <p:cNvPicPr>
            <a:picLocks noChangeAspect="1"/>
          </p:cNvPicPr>
          <p:nvPr/>
        </p:nvPicPr>
        <p:blipFill rotWithShape="1">
          <a:blip r:embed="rId6"/>
          <a:srcRect t="4665" r="-16"/>
          <a:stretch/>
        </p:blipFill>
        <p:spPr>
          <a:xfrm>
            <a:off x="25433378" y="8742358"/>
            <a:ext cx="11376231" cy="8684650"/>
          </a:xfrm>
          <a:prstGeom prst="rect">
            <a:avLst/>
          </a:prstGeom>
          <a:solidFill>
            <a:schemeClr val="tx1"/>
          </a:solidFill>
          <a:ln>
            <a:solidFill>
              <a:schemeClr val="tx1"/>
            </a:solidFill>
          </a:ln>
        </p:spPr>
      </p:pic>
      <p:sp>
        <p:nvSpPr>
          <p:cNvPr id="44" name="TextBox 43"/>
          <p:cNvSpPr txBox="1"/>
          <p:nvPr/>
        </p:nvSpPr>
        <p:spPr>
          <a:xfrm>
            <a:off x="28032268" y="8581802"/>
            <a:ext cx="988044" cy="430002"/>
          </a:xfrm>
          <a:prstGeom prst="rect">
            <a:avLst/>
          </a:prstGeom>
          <a:noFill/>
        </p:spPr>
        <p:txBody>
          <a:bodyPr wrap="square" rtlCol="0">
            <a:spAutoFit/>
          </a:bodyPr>
          <a:lstStyle/>
          <a:p>
            <a:r>
              <a:rPr lang="en-GB" sz="2800" b="1" dirty="0" err="1" smtClean="0"/>
              <a:t>Lat</a:t>
            </a:r>
            <a:endParaRPr lang="en-GB" sz="2800" b="1" dirty="0"/>
          </a:p>
        </p:txBody>
      </p:sp>
      <p:sp>
        <p:nvSpPr>
          <p:cNvPr id="45" name="TextBox 44"/>
          <p:cNvSpPr txBox="1"/>
          <p:nvPr/>
        </p:nvSpPr>
        <p:spPr>
          <a:xfrm>
            <a:off x="27325114" y="9279755"/>
            <a:ext cx="988044" cy="430002"/>
          </a:xfrm>
          <a:prstGeom prst="rect">
            <a:avLst/>
          </a:prstGeom>
          <a:noFill/>
        </p:spPr>
        <p:txBody>
          <a:bodyPr wrap="square" rtlCol="0">
            <a:spAutoFit/>
          </a:bodyPr>
          <a:lstStyle/>
          <a:p>
            <a:r>
              <a:rPr lang="en-GB" sz="2800" b="1" dirty="0" smtClean="0"/>
              <a:t>Hel</a:t>
            </a:r>
            <a:endParaRPr lang="en-GB" sz="2800" b="1" dirty="0"/>
          </a:p>
        </p:txBody>
      </p:sp>
      <p:sp>
        <p:nvSpPr>
          <p:cNvPr id="46" name="TextBox 45"/>
          <p:cNvSpPr txBox="1"/>
          <p:nvPr/>
        </p:nvSpPr>
        <p:spPr>
          <a:xfrm>
            <a:off x="27044224" y="10961679"/>
            <a:ext cx="988044" cy="430002"/>
          </a:xfrm>
          <a:prstGeom prst="rect">
            <a:avLst/>
          </a:prstGeom>
          <a:noFill/>
        </p:spPr>
        <p:txBody>
          <a:bodyPr wrap="square" rtlCol="0">
            <a:spAutoFit/>
          </a:bodyPr>
          <a:lstStyle/>
          <a:p>
            <a:r>
              <a:rPr lang="en-GB" sz="2800" b="1" dirty="0" err="1" smtClean="0"/>
              <a:t>Cro</a:t>
            </a:r>
            <a:endParaRPr lang="en-GB" sz="2800" b="1" dirty="0"/>
          </a:p>
        </p:txBody>
      </p:sp>
      <p:sp>
        <p:nvSpPr>
          <p:cNvPr id="47" name="TextBox 46"/>
          <p:cNvSpPr txBox="1"/>
          <p:nvPr/>
        </p:nvSpPr>
        <p:spPr>
          <a:xfrm>
            <a:off x="28946460" y="11007230"/>
            <a:ext cx="988044" cy="430002"/>
          </a:xfrm>
          <a:prstGeom prst="rect">
            <a:avLst/>
          </a:prstGeom>
          <a:noFill/>
        </p:spPr>
        <p:txBody>
          <a:bodyPr wrap="square" rtlCol="0">
            <a:spAutoFit/>
          </a:bodyPr>
          <a:lstStyle/>
          <a:p>
            <a:r>
              <a:rPr lang="en-GB" sz="2800" b="1" dirty="0" err="1" smtClean="0"/>
              <a:t>Spe</a:t>
            </a:r>
            <a:endParaRPr lang="en-GB" sz="2800" b="1" dirty="0"/>
          </a:p>
        </p:txBody>
      </p:sp>
      <p:sp>
        <p:nvSpPr>
          <p:cNvPr id="48" name="TextBox 47"/>
          <p:cNvSpPr txBox="1"/>
          <p:nvPr/>
        </p:nvSpPr>
        <p:spPr>
          <a:xfrm>
            <a:off x="30164816" y="11000981"/>
            <a:ext cx="988044" cy="430002"/>
          </a:xfrm>
          <a:prstGeom prst="rect">
            <a:avLst/>
          </a:prstGeom>
          <a:noFill/>
        </p:spPr>
        <p:txBody>
          <a:bodyPr wrap="square" rtlCol="0">
            <a:spAutoFit/>
          </a:bodyPr>
          <a:lstStyle/>
          <a:p>
            <a:r>
              <a:rPr lang="en-GB" sz="2800" b="1" dirty="0" smtClean="0"/>
              <a:t>Fra</a:t>
            </a:r>
            <a:endParaRPr lang="en-GB" sz="2800" b="1" dirty="0"/>
          </a:p>
        </p:txBody>
      </p:sp>
      <p:sp>
        <p:nvSpPr>
          <p:cNvPr id="49" name="TextBox 48"/>
          <p:cNvSpPr txBox="1"/>
          <p:nvPr/>
        </p:nvSpPr>
        <p:spPr>
          <a:xfrm>
            <a:off x="30373352" y="11743863"/>
            <a:ext cx="988044" cy="430002"/>
          </a:xfrm>
          <a:prstGeom prst="rect">
            <a:avLst/>
          </a:prstGeom>
          <a:noFill/>
        </p:spPr>
        <p:txBody>
          <a:bodyPr wrap="square" rtlCol="0">
            <a:spAutoFit/>
          </a:bodyPr>
          <a:lstStyle/>
          <a:p>
            <a:r>
              <a:rPr lang="en-GB" sz="2800" b="1" dirty="0" smtClean="0"/>
              <a:t>Cru</a:t>
            </a:r>
            <a:endParaRPr lang="en-GB" sz="2800" b="1" dirty="0"/>
          </a:p>
        </p:txBody>
      </p:sp>
      <p:sp>
        <p:nvSpPr>
          <p:cNvPr id="50" name="TextBox 49"/>
          <p:cNvSpPr txBox="1"/>
          <p:nvPr/>
        </p:nvSpPr>
        <p:spPr>
          <a:xfrm>
            <a:off x="29783360" y="13084683"/>
            <a:ext cx="988044" cy="430002"/>
          </a:xfrm>
          <a:prstGeom prst="rect">
            <a:avLst/>
          </a:prstGeom>
          <a:noFill/>
        </p:spPr>
        <p:txBody>
          <a:bodyPr wrap="square" rtlCol="0">
            <a:spAutoFit/>
          </a:bodyPr>
          <a:lstStyle/>
          <a:p>
            <a:r>
              <a:rPr lang="en-GB" sz="2800" b="1" dirty="0" err="1" smtClean="0"/>
              <a:t>Sto</a:t>
            </a:r>
            <a:endParaRPr lang="en-GB" sz="2800" b="1" dirty="0"/>
          </a:p>
        </p:txBody>
      </p:sp>
      <p:sp>
        <p:nvSpPr>
          <p:cNvPr id="51" name="TextBox 50"/>
          <p:cNvSpPr txBox="1"/>
          <p:nvPr/>
        </p:nvSpPr>
        <p:spPr>
          <a:xfrm>
            <a:off x="29221127" y="14434994"/>
            <a:ext cx="988044" cy="430002"/>
          </a:xfrm>
          <a:prstGeom prst="rect">
            <a:avLst/>
          </a:prstGeom>
          <a:noFill/>
        </p:spPr>
        <p:txBody>
          <a:bodyPr wrap="square" rtlCol="0">
            <a:spAutoFit/>
          </a:bodyPr>
          <a:lstStyle/>
          <a:p>
            <a:r>
              <a:rPr lang="en-GB" sz="2800" b="1" dirty="0" err="1" smtClean="0"/>
              <a:t>Abr</a:t>
            </a:r>
            <a:endParaRPr lang="en-GB" sz="2800" b="1" dirty="0"/>
          </a:p>
        </p:txBody>
      </p:sp>
      <p:sp>
        <p:nvSpPr>
          <p:cNvPr id="52" name="TextBox 51"/>
          <p:cNvSpPr txBox="1"/>
          <p:nvPr/>
        </p:nvSpPr>
        <p:spPr>
          <a:xfrm>
            <a:off x="29174922" y="15611658"/>
            <a:ext cx="988044" cy="430002"/>
          </a:xfrm>
          <a:prstGeom prst="rect">
            <a:avLst/>
          </a:prstGeom>
          <a:noFill/>
        </p:spPr>
        <p:txBody>
          <a:bodyPr wrap="square" rtlCol="0">
            <a:spAutoFit/>
          </a:bodyPr>
          <a:lstStyle/>
          <a:p>
            <a:r>
              <a:rPr lang="en-GB" sz="2800" b="1" dirty="0" err="1" smtClean="0"/>
              <a:t>StA</a:t>
            </a:r>
            <a:endParaRPr lang="en-GB" sz="2800" b="1" dirty="0"/>
          </a:p>
        </p:txBody>
      </p:sp>
      <p:sp>
        <p:nvSpPr>
          <p:cNvPr id="53" name="TextBox 52"/>
          <p:cNvSpPr txBox="1"/>
          <p:nvPr/>
        </p:nvSpPr>
        <p:spPr>
          <a:xfrm>
            <a:off x="29668944" y="16447360"/>
            <a:ext cx="988044" cy="430002"/>
          </a:xfrm>
          <a:prstGeom prst="rect">
            <a:avLst/>
          </a:prstGeom>
          <a:noFill/>
        </p:spPr>
        <p:txBody>
          <a:bodyPr wrap="square" rtlCol="0">
            <a:spAutoFit/>
          </a:bodyPr>
          <a:lstStyle/>
          <a:p>
            <a:r>
              <a:rPr lang="en-GB" sz="2800" b="1" dirty="0" err="1" smtClean="0"/>
              <a:t>Stb</a:t>
            </a:r>
            <a:endParaRPr lang="en-GB" sz="2800" b="1" dirty="0"/>
          </a:p>
        </p:txBody>
      </p:sp>
      <p:sp>
        <p:nvSpPr>
          <p:cNvPr id="74" name="TextBox 73"/>
          <p:cNvSpPr txBox="1"/>
          <p:nvPr/>
        </p:nvSpPr>
        <p:spPr>
          <a:xfrm>
            <a:off x="26153378" y="6818445"/>
            <a:ext cx="8155044" cy="861774"/>
          </a:xfrm>
          <a:prstGeom prst="rect">
            <a:avLst/>
          </a:prstGeom>
          <a:noFill/>
        </p:spPr>
        <p:txBody>
          <a:bodyPr wrap="square" rtlCol="0">
            <a:spAutoFit/>
          </a:bodyPr>
          <a:lstStyle/>
          <a:p>
            <a:r>
              <a:rPr lang="en-GB" sz="5000" b="1" dirty="0" smtClean="0"/>
              <a:t>Acoustic Study Sites</a:t>
            </a:r>
            <a:endParaRPr lang="en-GB" sz="5000" b="1" dirty="0"/>
          </a:p>
        </p:txBody>
      </p:sp>
      <p:sp>
        <p:nvSpPr>
          <p:cNvPr id="76" name="Rectangle 75"/>
          <p:cNvSpPr/>
          <p:nvPr/>
        </p:nvSpPr>
        <p:spPr>
          <a:xfrm>
            <a:off x="12776482" y="6731875"/>
            <a:ext cx="12013589" cy="13722794"/>
          </a:xfrm>
          <a:prstGeom prst="rect">
            <a:avLst/>
          </a:prstGeom>
          <a:solidFill>
            <a:schemeClr val="bg1"/>
          </a:solidFill>
          <a:ln>
            <a:noFill/>
          </a:ln>
          <a:effectLst>
            <a:outerShdw blurRad="266700" sx="101000" sy="101000" algn="tl" rotWithShape="0">
              <a:prstClr val="black">
                <a:alpha val="31000"/>
              </a:prstClr>
            </a:outerShdw>
            <a:softEdge rad="0"/>
          </a:effectLst>
          <a:scene3d>
            <a:camera prst="orthographicFront"/>
            <a:lightRig rig="threePt" dir="t"/>
          </a:scene3d>
          <a:sp3d prstMaterial="translucentPowder">
            <a:bevelT w="152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75" tIns="64637" rIns="129275" bIns="64637" numCol="1" spcCol="0" rtlCol="0" fromWordArt="0" anchor="ctr" anchorCtr="0" forceAA="0" compatLnSpc="1">
            <a:prstTxWarp prst="textNoShape">
              <a:avLst/>
            </a:prstTxWarp>
            <a:noAutofit/>
          </a:bodyPr>
          <a:lstStyle/>
          <a:p>
            <a:pPr algn="ctr"/>
            <a:endParaRPr lang="en-GB" sz="9765"/>
          </a:p>
        </p:txBody>
      </p:sp>
      <p:sp>
        <p:nvSpPr>
          <p:cNvPr id="81" name="TextBox 80"/>
          <p:cNvSpPr txBox="1"/>
          <p:nvPr/>
        </p:nvSpPr>
        <p:spPr>
          <a:xfrm>
            <a:off x="14384739" y="6890160"/>
            <a:ext cx="10088552" cy="861774"/>
          </a:xfrm>
          <a:prstGeom prst="rect">
            <a:avLst/>
          </a:prstGeom>
          <a:noFill/>
        </p:spPr>
        <p:txBody>
          <a:bodyPr wrap="square" rtlCol="0">
            <a:spAutoFit/>
          </a:bodyPr>
          <a:lstStyle/>
          <a:p>
            <a:r>
              <a:rPr lang="en-GB" sz="5000" b="1" dirty="0" smtClean="0"/>
              <a:t>Planned Wind </a:t>
            </a:r>
            <a:r>
              <a:rPr lang="en-GB" sz="5000" b="1" dirty="0"/>
              <a:t>F</a:t>
            </a:r>
            <a:r>
              <a:rPr lang="en-GB" sz="5000" b="1" dirty="0" smtClean="0"/>
              <a:t>arm Locations</a:t>
            </a:r>
            <a:endParaRPr lang="en-GB" sz="5000" b="1" dirty="0"/>
          </a:p>
        </p:txBody>
      </p:sp>
      <p:pic>
        <p:nvPicPr>
          <p:cNvPr id="82" name="Picture 23" descr="SAMMO ma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101" t="11754" r="7225" b="9862"/>
          <a:stretch/>
        </p:blipFill>
        <p:spPr bwMode="auto">
          <a:xfrm>
            <a:off x="13883070" y="11396695"/>
            <a:ext cx="10337661" cy="821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75" descr="uk-m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43504" y="7594248"/>
            <a:ext cx="2333048" cy="259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Line 77"/>
          <p:cNvSpPr>
            <a:spLocks noChangeShapeType="1"/>
          </p:cNvSpPr>
          <p:nvPr/>
        </p:nvSpPr>
        <p:spPr bwMode="auto">
          <a:xfrm>
            <a:off x="14192226" y="8565890"/>
            <a:ext cx="9108603" cy="2871341"/>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 name="Line 77"/>
          <p:cNvSpPr>
            <a:spLocks noChangeShapeType="1"/>
          </p:cNvSpPr>
          <p:nvPr/>
        </p:nvSpPr>
        <p:spPr bwMode="auto">
          <a:xfrm>
            <a:off x="14236652" y="8581802"/>
            <a:ext cx="536586" cy="2949798"/>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26" name="Picture 2" descr="http://www.clker.com/cliparts/6/5/e/4/11971486152053971769erlandh_Wind_Turbine.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0140779" y="15473315"/>
            <a:ext cx="1273371" cy="187677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4764310" y="13693475"/>
            <a:ext cx="3571045" cy="707886"/>
          </a:xfrm>
          <a:prstGeom prst="rect">
            <a:avLst/>
          </a:prstGeom>
          <a:noFill/>
        </p:spPr>
        <p:txBody>
          <a:bodyPr wrap="square" rtlCol="0">
            <a:spAutoFit/>
          </a:bodyPr>
          <a:lstStyle/>
          <a:p>
            <a:r>
              <a:rPr lang="en-GB" sz="4000" b="1" dirty="0" smtClean="0"/>
              <a:t>Target Species</a:t>
            </a:r>
            <a:endParaRPr lang="en-GB" sz="4000" b="1" dirty="0"/>
          </a:p>
        </p:txBody>
      </p:sp>
    </p:spTree>
    <p:extLst>
      <p:ext uri="{BB962C8B-B14F-4D97-AF65-F5344CB8AC3E}">
        <p14:creationId xmlns:p14="http://schemas.microsoft.com/office/powerpoint/2010/main" val="282230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48169" y="13188658"/>
            <a:ext cx="19778230" cy="7262078"/>
          </a:xfrm>
          <a:prstGeom prst="rect">
            <a:avLst/>
          </a:prstGeom>
          <a:solidFill>
            <a:schemeClr val="accent4">
              <a:lumMod val="60000"/>
              <a:lumOff val="40000"/>
            </a:schemeClr>
          </a:solidFill>
          <a:ln>
            <a:noFill/>
          </a:ln>
          <a:effectLst>
            <a:outerShdw blurRad="266700" sx="101000" sy="101000" algn="tl" rotWithShape="0">
              <a:prstClr val="black">
                <a:alpha val="31000"/>
              </a:prstClr>
            </a:outerShdw>
            <a:softEdge rad="0"/>
          </a:effectLst>
          <a:scene3d>
            <a:camera prst="orthographicFront"/>
            <a:lightRig rig="threePt" dir="t"/>
          </a:scene3d>
          <a:sp3d prstMaterial="translucentPowder">
            <a:bevelT w="152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75" tIns="64637" rIns="129275" bIns="64637" numCol="1" spcCol="0" rtlCol="0" fromWordArt="0" anchor="ctr" anchorCtr="0" forceAA="0" compatLnSpc="1">
            <a:prstTxWarp prst="textNoShape">
              <a:avLst/>
            </a:prstTxWarp>
            <a:noAutofit/>
          </a:bodyPr>
          <a:lstStyle/>
          <a:p>
            <a:pPr algn="ctr"/>
            <a:endParaRPr lang="en-GB" sz="9765"/>
          </a:p>
        </p:txBody>
      </p:sp>
      <p:sp>
        <p:nvSpPr>
          <p:cNvPr id="33" name="Rectangle 32"/>
          <p:cNvSpPr/>
          <p:nvPr/>
        </p:nvSpPr>
        <p:spPr>
          <a:xfrm>
            <a:off x="1024606" y="2968323"/>
            <a:ext cx="19701793" cy="9939965"/>
          </a:xfrm>
          <a:prstGeom prst="rect">
            <a:avLst/>
          </a:prstGeom>
          <a:solidFill>
            <a:schemeClr val="accent6">
              <a:lumMod val="60000"/>
              <a:lumOff val="40000"/>
            </a:schemeClr>
          </a:solidFill>
          <a:ln>
            <a:noFill/>
          </a:ln>
          <a:effectLst>
            <a:outerShdw blurRad="266700" sx="101000" sy="101000" algn="tl" rotWithShape="0">
              <a:prstClr val="black">
                <a:alpha val="31000"/>
              </a:prstClr>
            </a:outerShdw>
            <a:softEdge rad="0"/>
          </a:effectLst>
          <a:scene3d>
            <a:camera prst="orthographicFront"/>
            <a:lightRig rig="threePt" dir="t"/>
          </a:scene3d>
          <a:sp3d prstMaterial="translucentPowder">
            <a:bevelT w="152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75" tIns="64637" rIns="129275" bIns="64637" numCol="1" spcCol="0" rtlCol="0" fromWordArt="0" anchor="ctr" anchorCtr="0" forceAA="0" compatLnSpc="1">
            <a:prstTxWarp prst="textNoShape">
              <a:avLst/>
            </a:prstTxWarp>
            <a:noAutofit/>
          </a:bodyPr>
          <a:lstStyle/>
          <a:p>
            <a:pPr algn="ctr"/>
            <a:endParaRPr lang="en-GB" sz="9765"/>
          </a:p>
        </p:txBody>
      </p:sp>
      <p:sp>
        <p:nvSpPr>
          <p:cNvPr id="6" name="Right Arrow 5"/>
          <p:cNvSpPr/>
          <p:nvPr/>
        </p:nvSpPr>
        <p:spPr>
          <a:xfrm>
            <a:off x="5334000" y="5442265"/>
            <a:ext cx="7415556" cy="38512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582574" y="4138434"/>
            <a:ext cx="2515340" cy="769441"/>
          </a:xfrm>
          <a:prstGeom prst="rect">
            <a:avLst/>
          </a:prstGeom>
          <a:noFill/>
        </p:spPr>
        <p:txBody>
          <a:bodyPr wrap="square" rtlCol="0">
            <a:spAutoFit/>
          </a:bodyPr>
          <a:lstStyle/>
          <a:p>
            <a:r>
              <a:rPr lang="en-GB" sz="4400" b="1" dirty="0"/>
              <a:t>C-PODs</a:t>
            </a:r>
            <a:r>
              <a:rPr lang="en-GB" sz="3600" dirty="0"/>
              <a:t> </a:t>
            </a:r>
          </a:p>
        </p:txBody>
      </p:sp>
      <p:sp>
        <p:nvSpPr>
          <p:cNvPr id="8" name="TextBox 7"/>
          <p:cNvSpPr txBox="1"/>
          <p:nvPr/>
        </p:nvSpPr>
        <p:spPr>
          <a:xfrm>
            <a:off x="9582574" y="8424843"/>
            <a:ext cx="2515340" cy="769441"/>
          </a:xfrm>
          <a:prstGeom prst="rect">
            <a:avLst/>
          </a:prstGeom>
          <a:noFill/>
        </p:spPr>
        <p:txBody>
          <a:bodyPr wrap="square" rtlCol="0">
            <a:spAutoFit/>
          </a:bodyPr>
          <a:lstStyle/>
          <a:p>
            <a:r>
              <a:rPr lang="en-GB" sz="4400" b="1" dirty="0"/>
              <a:t>SM2Ms</a:t>
            </a:r>
          </a:p>
        </p:txBody>
      </p:sp>
      <p:sp>
        <p:nvSpPr>
          <p:cNvPr id="9" name="TextBox 8"/>
          <p:cNvSpPr txBox="1"/>
          <p:nvPr/>
        </p:nvSpPr>
        <p:spPr>
          <a:xfrm>
            <a:off x="6286500" y="6068904"/>
            <a:ext cx="7304436" cy="1938992"/>
          </a:xfrm>
          <a:prstGeom prst="rect">
            <a:avLst/>
          </a:prstGeom>
          <a:noFill/>
        </p:spPr>
        <p:txBody>
          <a:bodyPr wrap="square" rtlCol="0">
            <a:spAutoFit/>
          </a:bodyPr>
          <a:lstStyle/>
          <a:p>
            <a:pPr marL="342888" indent="-342888">
              <a:buFont typeface="Arial" panose="020B0604020202020204" pitchFamily="34" charset="0"/>
              <a:buChar char="•"/>
            </a:pPr>
            <a:r>
              <a:rPr lang="en-GB" sz="4000" dirty="0"/>
              <a:t>30 </a:t>
            </a:r>
            <a:r>
              <a:rPr lang="en-GB" sz="4000" dirty="0" smtClean="0"/>
              <a:t>Units </a:t>
            </a:r>
            <a:endParaRPr lang="en-GB" sz="4000" dirty="0"/>
          </a:p>
          <a:p>
            <a:pPr marL="342888" indent="-342888">
              <a:buFont typeface="Arial" panose="020B0604020202020204" pitchFamily="34" charset="0"/>
              <a:buChar char="•"/>
            </a:pPr>
            <a:r>
              <a:rPr lang="en-GB" sz="4000" dirty="0" smtClean="0"/>
              <a:t>Continuous monitoring</a:t>
            </a:r>
          </a:p>
          <a:p>
            <a:pPr marL="342888" indent="-342888">
              <a:buFont typeface="Arial" panose="020B0604020202020204" pitchFamily="34" charset="0"/>
              <a:buChar char="•"/>
            </a:pPr>
            <a:r>
              <a:rPr lang="en-GB" sz="4000" dirty="0" smtClean="0"/>
              <a:t>dolphin/porpoise positive time</a:t>
            </a:r>
          </a:p>
        </p:txBody>
      </p:sp>
      <p:sp>
        <p:nvSpPr>
          <p:cNvPr id="10" name="TextBox 9"/>
          <p:cNvSpPr txBox="1"/>
          <p:nvPr/>
        </p:nvSpPr>
        <p:spPr>
          <a:xfrm>
            <a:off x="6286500" y="9697631"/>
            <a:ext cx="7897774" cy="2554545"/>
          </a:xfrm>
          <a:prstGeom prst="rect">
            <a:avLst/>
          </a:prstGeom>
          <a:noFill/>
        </p:spPr>
        <p:txBody>
          <a:bodyPr wrap="square" rtlCol="0">
            <a:spAutoFit/>
          </a:bodyPr>
          <a:lstStyle/>
          <a:p>
            <a:pPr marL="342888" indent="-342888">
              <a:buFont typeface="Arial" panose="020B0604020202020204" pitchFamily="34" charset="0"/>
              <a:buChar char="•"/>
            </a:pPr>
            <a:r>
              <a:rPr lang="en-GB" sz="4000" dirty="0"/>
              <a:t>10 SM2Ms</a:t>
            </a:r>
          </a:p>
          <a:p>
            <a:pPr marL="342888" indent="-342888">
              <a:buFont typeface="Arial" panose="020B0604020202020204" pitchFamily="34" charset="0"/>
              <a:buChar char="•"/>
            </a:pPr>
            <a:r>
              <a:rPr lang="en-GB" sz="4000" dirty="0" smtClean="0"/>
              <a:t>Duty-cycled</a:t>
            </a:r>
          </a:p>
          <a:p>
            <a:pPr marL="342888" indent="-342888">
              <a:buFont typeface="Arial" panose="020B0604020202020204" pitchFamily="34" charset="0"/>
              <a:buChar char="•"/>
            </a:pPr>
            <a:r>
              <a:rPr lang="en-GB" sz="4000" dirty="0" smtClean="0"/>
              <a:t>Acoustic Data</a:t>
            </a:r>
            <a:endParaRPr lang="en-GB" sz="4000" dirty="0"/>
          </a:p>
          <a:p>
            <a:pPr marL="342888" indent="-342888">
              <a:buFont typeface="Arial" panose="020B0604020202020204" pitchFamily="34" charset="0"/>
              <a:buChar char="•"/>
            </a:pPr>
            <a:r>
              <a:rPr lang="en-GB" sz="4000" dirty="0"/>
              <a:t>96 kHz Sample </a:t>
            </a:r>
            <a:r>
              <a:rPr lang="en-GB" sz="4000" dirty="0" smtClean="0"/>
              <a:t>Rate</a:t>
            </a:r>
            <a:endParaRPr lang="en-GB" sz="4000" dirty="0"/>
          </a:p>
        </p:txBody>
      </p:sp>
      <p:pic>
        <p:nvPicPr>
          <p:cNvPr id="12" name="Picture 11"/>
          <p:cNvPicPr>
            <a:picLocks noChangeAspect="1"/>
          </p:cNvPicPr>
          <p:nvPr/>
        </p:nvPicPr>
        <p:blipFill rotWithShape="1">
          <a:blip r:embed="rId2"/>
          <a:srcRect l="492" t="11104" r="3796" b="492"/>
          <a:stretch/>
        </p:blipFill>
        <p:spPr>
          <a:xfrm>
            <a:off x="14054348" y="4595819"/>
            <a:ext cx="5880307" cy="3940495"/>
          </a:xfrm>
          <a:prstGeom prst="rect">
            <a:avLst/>
          </a:prstGeom>
        </p:spPr>
      </p:pic>
      <p:pic>
        <p:nvPicPr>
          <p:cNvPr id="13" name="Picture 9" descr="tp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7480">
            <a:off x="3405156" y="4801402"/>
            <a:ext cx="500795" cy="3202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SM2M-high-res-471x314"/>
          <p:cNvPicPr>
            <a:picLocks noChangeAspect="1" noChangeArrowheads="1"/>
          </p:cNvPicPr>
          <p:nvPr/>
        </p:nvPicPr>
        <p:blipFill>
          <a:blip r:embed="rId4">
            <a:extLst>
              <a:ext uri="{28A0092B-C50C-407E-A947-70E740481C1C}">
                <a14:useLocalDpi xmlns:a14="http://schemas.microsoft.com/office/drawing/2010/main" val="0"/>
              </a:ext>
            </a:extLst>
          </a:blip>
          <a:srcRect l="15045" r="18056"/>
          <a:stretch>
            <a:fillRect/>
          </a:stretch>
        </p:blipFill>
        <p:spPr bwMode="auto">
          <a:xfrm>
            <a:off x="1409700" y="8651103"/>
            <a:ext cx="3718333" cy="37011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447104" y="13546733"/>
            <a:ext cx="6752210" cy="861774"/>
          </a:xfrm>
          <a:prstGeom prst="rect">
            <a:avLst/>
          </a:prstGeom>
          <a:noFill/>
        </p:spPr>
        <p:txBody>
          <a:bodyPr wrap="square" rtlCol="0">
            <a:spAutoFit/>
          </a:bodyPr>
          <a:lstStyle/>
          <a:p>
            <a:r>
              <a:rPr lang="en-GB" sz="5000" b="1" dirty="0" smtClean="0"/>
              <a:t>Real-Time Acoustic Data</a:t>
            </a:r>
            <a:endParaRPr lang="en-GB" sz="5000" b="1" dirty="0"/>
          </a:p>
        </p:txBody>
      </p:sp>
      <p:sp>
        <p:nvSpPr>
          <p:cNvPr id="17" name="TextBox 16"/>
          <p:cNvSpPr txBox="1"/>
          <p:nvPr/>
        </p:nvSpPr>
        <p:spPr>
          <a:xfrm>
            <a:off x="1427625" y="3182951"/>
            <a:ext cx="12323376" cy="861774"/>
          </a:xfrm>
          <a:prstGeom prst="rect">
            <a:avLst/>
          </a:prstGeom>
          <a:noFill/>
        </p:spPr>
        <p:txBody>
          <a:bodyPr wrap="square" rtlCol="0">
            <a:spAutoFit/>
          </a:bodyPr>
          <a:lstStyle/>
          <a:p>
            <a:r>
              <a:rPr lang="en-GB" sz="5000" b="1" dirty="0"/>
              <a:t>Archival </a:t>
            </a:r>
            <a:r>
              <a:rPr lang="en-GB" sz="5000" b="1" dirty="0" smtClean="0"/>
              <a:t>Data </a:t>
            </a:r>
            <a:r>
              <a:rPr lang="en-GB" sz="5000" b="1" dirty="0"/>
              <a:t>S</a:t>
            </a:r>
            <a:r>
              <a:rPr lang="en-GB" sz="5000" b="1" dirty="0" smtClean="0"/>
              <a:t>ources</a:t>
            </a:r>
            <a:endParaRPr lang="en-GB" sz="5000" b="1" dirty="0"/>
          </a:p>
        </p:txBody>
      </p:sp>
      <p:sp>
        <p:nvSpPr>
          <p:cNvPr id="19" name="TextBox 18"/>
          <p:cNvSpPr txBox="1"/>
          <p:nvPr/>
        </p:nvSpPr>
        <p:spPr>
          <a:xfrm>
            <a:off x="9305338" y="14235334"/>
            <a:ext cx="3069812" cy="769441"/>
          </a:xfrm>
          <a:prstGeom prst="rect">
            <a:avLst/>
          </a:prstGeom>
          <a:noFill/>
        </p:spPr>
        <p:txBody>
          <a:bodyPr wrap="square" rtlCol="0">
            <a:spAutoFit/>
          </a:bodyPr>
          <a:lstStyle/>
          <a:p>
            <a:r>
              <a:rPr lang="en-GB" sz="4400" b="1" dirty="0" err="1"/>
              <a:t>PAMBuoy</a:t>
            </a:r>
            <a:r>
              <a:rPr lang="en-GB" sz="3600" dirty="0"/>
              <a:t> </a:t>
            </a:r>
          </a:p>
        </p:txBody>
      </p:sp>
      <p:sp>
        <p:nvSpPr>
          <p:cNvPr id="20" name="TextBox 19"/>
          <p:cNvSpPr txBox="1"/>
          <p:nvPr/>
        </p:nvSpPr>
        <p:spPr>
          <a:xfrm>
            <a:off x="6286500" y="15474957"/>
            <a:ext cx="7382912" cy="4401205"/>
          </a:xfrm>
          <a:prstGeom prst="rect">
            <a:avLst/>
          </a:prstGeom>
          <a:noFill/>
        </p:spPr>
        <p:txBody>
          <a:bodyPr wrap="square" rtlCol="0">
            <a:spAutoFit/>
          </a:bodyPr>
          <a:lstStyle/>
          <a:p>
            <a:pPr marL="342888" indent="-342888">
              <a:buFont typeface="Arial" panose="020B0604020202020204" pitchFamily="34" charset="0"/>
              <a:buChar char="•"/>
            </a:pPr>
            <a:r>
              <a:rPr lang="en-GB" sz="4000" dirty="0"/>
              <a:t>3 </a:t>
            </a:r>
            <a:r>
              <a:rPr lang="en-GB" sz="4000" dirty="0" err="1"/>
              <a:t>PAMBuoys</a:t>
            </a:r>
            <a:endParaRPr lang="en-GB" sz="4000" dirty="0"/>
          </a:p>
          <a:p>
            <a:pPr marL="342888" indent="-342888">
              <a:buFont typeface="Arial" panose="020B0604020202020204" pitchFamily="34" charset="0"/>
              <a:buChar char="•"/>
            </a:pPr>
            <a:r>
              <a:rPr lang="en-GB" sz="4000" dirty="0"/>
              <a:t>Continuous </a:t>
            </a:r>
            <a:r>
              <a:rPr lang="en-GB" sz="4000" dirty="0" smtClean="0"/>
              <a:t>strategic acoustic monitoring</a:t>
            </a:r>
            <a:endParaRPr lang="en-GB" sz="4000" dirty="0"/>
          </a:p>
          <a:p>
            <a:pPr marL="342888" indent="-342888">
              <a:buFont typeface="Arial" panose="020B0604020202020204" pitchFamily="34" charset="0"/>
              <a:buChar char="•"/>
            </a:pPr>
            <a:r>
              <a:rPr lang="en-GB" sz="4000" dirty="0"/>
              <a:t>Timed </a:t>
            </a:r>
            <a:r>
              <a:rPr lang="en-GB" sz="4000" dirty="0" smtClean="0"/>
              <a:t>recordings</a:t>
            </a:r>
            <a:endParaRPr lang="en-GB" sz="4000" dirty="0"/>
          </a:p>
          <a:p>
            <a:pPr marL="342888" indent="-342888">
              <a:buFont typeface="Arial" panose="020B0604020202020204" pitchFamily="34" charset="0"/>
              <a:buChar char="•"/>
            </a:pPr>
            <a:r>
              <a:rPr lang="en-GB" sz="4000" dirty="0"/>
              <a:t>Dolphin </a:t>
            </a:r>
            <a:r>
              <a:rPr lang="en-GB" sz="4000" dirty="0" smtClean="0"/>
              <a:t>whistle contour extractions</a:t>
            </a:r>
            <a:endParaRPr lang="en-GB" sz="4000" dirty="0"/>
          </a:p>
          <a:p>
            <a:pPr marL="342888" indent="-342888">
              <a:buFont typeface="Arial" panose="020B0604020202020204" pitchFamily="34" charset="0"/>
              <a:buChar char="•"/>
            </a:pPr>
            <a:r>
              <a:rPr lang="en-GB" sz="4000" dirty="0"/>
              <a:t>Ambient </a:t>
            </a:r>
            <a:r>
              <a:rPr lang="en-GB" sz="4000" dirty="0" smtClean="0"/>
              <a:t>noise levels</a:t>
            </a:r>
            <a:endParaRPr lang="en-GB" sz="4000" dirty="0"/>
          </a:p>
        </p:txBody>
      </p:sp>
      <p:pic>
        <p:nvPicPr>
          <p:cNvPr id="21"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9700" y="14829245"/>
            <a:ext cx="3161205" cy="5150113"/>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grpSp>
        <p:nvGrpSpPr>
          <p:cNvPr id="22" name="Group 21"/>
          <p:cNvGrpSpPr>
            <a:grpSpLocks noChangeAspect="1"/>
          </p:cNvGrpSpPr>
          <p:nvPr/>
        </p:nvGrpSpPr>
        <p:grpSpPr>
          <a:xfrm>
            <a:off x="13208042" y="14219997"/>
            <a:ext cx="7518357" cy="5608302"/>
            <a:chOff x="10643432" y="32345348"/>
            <a:chExt cx="7498469" cy="5135527"/>
          </a:xfrm>
        </p:grpSpPr>
        <p:pic>
          <p:nvPicPr>
            <p:cNvPr id="23" name="Picture 66"/>
            <p:cNvPicPr>
              <a:picLocks noChangeAspect="1" noChangeArrowheads="1"/>
            </p:cNvPicPr>
            <p:nvPr/>
          </p:nvPicPr>
          <p:blipFill>
            <a:blip r:embed="rId6">
              <a:extLst>
                <a:ext uri="{28A0092B-C50C-407E-A947-70E740481C1C}">
                  <a14:useLocalDpi xmlns:a14="http://schemas.microsoft.com/office/drawing/2010/main" val="0"/>
                </a:ext>
              </a:extLst>
            </a:blip>
            <a:srcRect l="5875"/>
            <a:stretch>
              <a:fillRect/>
            </a:stretch>
          </p:blipFill>
          <p:spPr bwMode="auto">
            <a:xfrm>
              <a:off x="11107740" y="32345348"/>
              <a:ext cx="7034161" cy="260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3432" y="34876724"/>
              <a:ext cx="7472729" cy="260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Line 92"/>
            <p:cNvSpPr>
              <a:spLocks noChangeShapeType="1"/>
            </p:cNvSpPr>
            <p:nvPr/>
          </p:nvSpPr>
          <p:spPr bwMode="auto">
            <a:xfrm flipH="1">
              <a:off x="11635920" y="34683972"/>
              <a:ext cx="4564088" cy="390341"/>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Rectangle 90"/>
            <p:cNvSpPr>
              <a:spLocks noChangeArrowheads="1"/>
            </p:cNvSpPr>
            <p:nvPr/>
          </p:nvSpPr>
          <p:spPr bwMode="auto">
            <a:xfrm>
              <a:off x="16200009" y="33978713"/>
              <a:ext cx="81392" cy="656881"/>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en-GB" altLang="en-US"/>
            </a:p>
          </p:txBody>
        </p:sp>
        <p:sp>
          <p:nvSpPr>
            <p:cNvPr id="27" name="Line 91"/>
            <p:cNvSpPr>
              <a:spLocks noChangeShapeType="1"/>
            </p:cNvSpPr>
            <p:nvPr/>
          </p:nvSpPr>
          <p:spPr bwMode="auto">
            <a:xfrm>
              <a:off x="16379018" y="34666174"/>
              <a:ext cx="864506" cy="408139"/>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28" name="Picture 27"/>
          <p:cNvPicPr>
            <a:picLocks noChangeAspect="1"/>
          </p:cNvPicPr>
          <p:nvPr/>
        </p:nvPicPr>
        <p:blipFill>
          <a:blip r:embed="rId8"/>
          <a:stretch>
            <a:fillRect/>
          </a:stretch>
        </p:blipFill>
        <p:spPr>
          <a:xfrm>
            <a:off x="14050900" y="8525496"/>
            <a:ext cx="5909595" cy="3774691"/>
          </a:xfrm>
          <a:prstGeom prst="rect">
            <a:avLst/>
          </a:prstGeom>
        </p:spPr>
      </p:pic>
      <p:sp>
        <p:nvSpPr>
          <p:cNvPr id="29" name="Rectangle 28"/>
          <p:cNvSpPr/>
          <p:nvPr/>
        </p:nvSpPr>
        <p:spPr>
          <a:xfrm>
            <a:off x="21397344" y="2968323"/>
            <a:ext cx="15368131" cy="17482413"/>
          </a:xfrm>
          <a:prstGeom prst="rect">
            <a:avLst/>
          </a:prstGeom>
          <a:solidFill>
            <a:schemeClr val="bg1"/>
          </a:solidFill>
          <a:ln>
            <a:noFill/>
          </a:ln>
          <a:effectLst>
            <a:outerShdw blurRad="266700" sx="101000" sy="101000" algn="tl" rotWithShape="0">
              <a:prstClr val="black">
                <a:alpha val="31000"/>
              </a:prstClr>
            </a:outerShdw>
            <a:softEdge rad="0"/>
          </a:effectLst>
          <a:scene3d>
            <a:camera prst="orthographicFront"/>
            <a:lightRig rig="threePt" dir="t"/>
          </a:scene3d>
          <a:sp3d prstMaterial="translucentPowder">
            <a:bevelT w="152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75" tIns="64637" rIns="129275" bIns="64637" numCol="1" spcCol="0" rtlCol="0" fromWordArt="0" anchor="ctr" anchorCtr="0" forceAA="0" compatLnSpc="1">
            <a:prstTxWarp prst="textNoShape">
              <a:avLst/>
            </a:prstTxWarp>
            <a:noAutofit/>
          </a:bodyPr>
          <a:lstStyle/>
          <a:p>
            <a:pPr algn="ctr"/>
            <a:endParaRPr lang="en-GB" sz="9765"/>
          </a:p>
        </p:txBody>
      </p:sp>
      <p:sp>
        <p:nvSpPr>
          <p:cNvPr id="30" name="TextBox 29"/>
          <p:cNvSpPr txBox="1"/>
          <p:nvPr/>
        </p:nvSpPr>
        <p:spPr>
          <a:xfrm>
            <a:off x="21809945" y="3492276"/>
            <a:ext cx="14093958" cy="861774"/>
          </a:xfrm>
          <a:prstGeom prst="rect">
            <a:avLst/>
          </a:prstGeom>
          <a:noFill/>
        </p:spPr>
        <p:txBody>
          <a:bodyPr wrap="square" rtlCol="0">
            <a:spAutoFit/>
          </a:bodyPr>
          <a:lstStyle/>
          <a:p>
            <a:r>
              <a:rPr lang="en-GB" sz="5000" b="1" dirty="0" smtClean="0"/>
              <a:t>C-POD/SM2M </a:t>
            </a:r>
            <a:r>
              <a:rPr lang="en-GB" sz="5000" b="1" dirty="0"/>
              <a:t>Deployment Duration (Year 1 of </a:t>
            </a:r>
            <a:r>
              <a:rPr lang="en-GB" sz="5000" b="1" dirty="0" smtClean="0"/>
              <a:t>4)</a:t>
            </a:r>
            <a:endParaRPr lang="en-GB" sz="5000" b="1" dirty="0"/>
          </a:p>
        </p:txBody>
      </p:sp>
      <p:sp>
        <p:nvSpPr>
          <p:cNvPr id="31" name="TextBox 30"/>
          <p:cNvSpPr txBox="1"/>
          <p:nvPr/>
        </p:nvSpPr>
        <p:spPr>
          <a:xfrm>
            <a:off x="21712389" y="16610688"/>
            <a:ext cx="14667583" cy="3170099"/>
          </a:xfrm>
          <a:prstGeom prst="rect">
            <a:avLst/>
          </a:prstGeom>
          <a:noFill/>
        </p:spPr>
        <p:txBody>
          <a:bodyPr wrap="square" rtlCol="0">
            <a:spAutoFit/>
          </a:bodyPr>
          <a:lstStyle/>
          <a:p>
            <a:pPr>
              <a:spcBef>
                <a:spcPts val="600"/>
              </a:spcBef>
              <a:spcAft>
                <a:spcPts val="600"/>
              </a:spcAft>
            </a:pPr>
            <a:r>
              <a:rPr lang="en-US" sz="4000" dirty="0" smtClean="0"/>
              <a:t>Temporal coverage of CPODs (green) and SM2Ms (red)  data from the first year of the acoustic </a:t>
            </a:r>
            <a:r>
              <a:rPr lang="en-US" sz="4000" dirty="0"/>
              <a:t>study. Our challenge will be to integrate these disparate data sources in order to gain meaningful insights to habitat selection of protected bottlenose dolphins and harbor porpoises. </a:t>
            </a:r>
            <a:endParaRPr lang="en-US" sz="4000" dirty="0" smtClean="0"/>
          </a:p>
        </p:txBody>
      </p:sp>
      <p:graphicFrame>
        <p:nvGraphicFramePr>
          <p:cNvPr id="32" name="Chart 31"/>
          <p:cNvGraphicFramePr>
            <a:graphicFrameLocks/>
          </p:cNvGraphicFramePr>
          <p:nvPr>
            <p:extLst>
              <p:ext uri="{D42A27DB-BD31-4B8C-83A1-F6EECF244321}">
                <p14:modId xmlns:p14="http://schemas.microsoft.com/office/powerpoint/2010/main" val="424454867"/>
              </p:ext>
            </p:extLst>
          </p:nvPr>
        </p:nvGraphicFramePr>
        <p:xfrm>
          <a:off x="21629833" y="5166099"/>
          <a:ext cx="14652508" cy="11081637"/>
        </p:xfrm>
        <a:graphic>
          <a:graphicData uri="http://schemas.openxmlformats.org/drawingml/2006/chart">
            <c:chart xmlns:c="http://schemas.openxmlformats.org/drawingml/2006/chart" xmlns:r="http://schemas.openxmlformats.org/officeDocument/2006/relationships" r:id="rId9"/>
          </a:graphicData>
        </a:graphic>
      </p:graphicFrame>
      <p:sp>
        <p:nvSpPr>
          <p:cNvPr id="35" name="Rectangle 4"/>
          <p:cNvSpPr>
            <a:spLocks noChangeArrowheads="1"/>
          </p:cNvSpPr>
          <p:nvPr/>
        </p:nvSpPr>
        <p:spPr bwMode="auto">
          <a:xfrm>
            <a:off x="2474750" y="194727"/>
            <a:ext cx="3367767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algn="ctr"/>
            <a:r>
              <a:rPr lang="en-US" sz="8800" b="1" dirty="0" smtClean="0">
                <a:solidFill>
                  <a:schemeClr val="bg1"/>
                </a:solidFill>
              </a:rPr>
              <a:t>Materials</a:t>
            </a:r>
            <a:endParaRPr lang="en-GB" sz="8800" dirty="0">
              <a:solidFill>
                <a:schemeClr val="bg1"/>
              </a:solidFill>
            </a:endParaRPr>
          </a:p>
        </p:txBody>
      </p:sp>
      <p:sp>
        <p:nvSpPr>
          <p:cNvPr id="36" name="Right Arrow 35"/>
          <p:cNvSpPr/>
          <p:nvPr/>
        </p:nvSpPr>
        <p:spPr>
          <a:xfrm>
            <a:off x="5334000" y="9362789"/>
            <a:ext cx="7415556" cy="38512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p:cNvSpPr/>
          <p:nvPr/>
        </p:nvSpPr>
        <p:spPr>
          <a:xfrm>
            <a:off x="5334000" y="15197579"/>
            <a:ext cx="7415556" cy="385129"/>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8811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113" y="2156460"/>
            <a:ext cx="10502927" cy="14859041"/>
          </a:xfr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7494" y="2156460"/>
            <a:ext cx="10504800" cy="14861690"/>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9540" b="255"/>
          <a:stretch/>
        </p:blipFill>
        <p:spPr>
          <a:xfrm>
            <a:off x="13756964" y="10824977"/>
            <a:ext cx="3626532" cy="2799360"/>
          </a:xfrm>
          <a:prstGeom prst="rect">
            <a:avLst/>
          </a:prstGeom>
          <a:ln w="38100">
            <a:solidFill>
              <a:schemeClr val="tx1"/>
            </a:solidFill>
          </a:ln>
          <a:effectLst>
            <a:softEdge rad="0"/>
          </a:effectLst>
        </p:spPr>
      </p:pic>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699" t="12710" r="31654" b="46119"/>
          <a:stretch/>
        </p:blipFill>
        <p:spPr bwMode="auto">
          <a:xfrm>
            <a:off x="2793576" y="10824977"/>
            <a:ext cx="3628800" cy="2799360"/>
          </a:xfrm>
          <a:prstGeom prst="rect">
            <a:avLst/>
          </a:prstGeom>
          <a:noFill/>
          <a:ln w="38100">
            <a:solidFill>
              <a:schemeClr val="tx1"/>
            </a:solidFill>
            <a:miter lim="800000"/>
            <a:headEnd/>
            <a:tailEnd/>
          </a:ln>
          <a:effectLst>
            <a:softEdge rad="0"/>
          </a:effectLst>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4569" y="17935027"/>
            <a:ext cx="6857307" cy="2769429"/>
          </a:xfrm>
          <a:prstGeom prst="rect">
            <a:avLst/>
          </a:prstGeom>
          <a:noFill/>
          <a:ln>
            <a:noFill/>
          </a:ln>
          <a:effectLst>
            <a:outerShdw dist="35921" dir="2700000" algn="ctr" rotWithShape="0">
              <a:schemeClr val="bg2"/>
            </a:outerShdw>
            <a:reflection blurRad="101600" stA="200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5" descr="smru_sept%2007_1_disc_only[.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9457" y="17773604"/>
            <a:ext cx="2895655" cy="2766938"/>
          </a:xfrm>
          <a:prstGeom prst="rect">
            <a:avLst/>
          </a:prstGeom>
          <a:noFill/>
          <a:ln>
            <a:noFill/>
          </a:ln>
          <a:effectLst>
            <a:outerShdw dist="35921" dir="2700000" algn="ctr" rotWithShape="0">
              <a:schemeClr val="bg2"/>
            </a:outerShdw>
            <a:reflection blurRad="101600" stA="200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734394" y="17705505"/>
            <a:ext cx="3251421" cy="3106891"/>
          </a:xfrm>
          <a:prstGeom prst="rect">
            <a:avLst/>
          </a:prstGeom>
          <a:noFill/>
          <a:ln>
            <a:noFill/>
          </a:ln>
          <a:effectLst>
            <a:outerShdw dist="35921" dir="2700000" algn="ctr" rotWithShape="0">
              <a:schemeClr val="bg2"/>
            </a:outerShdw>
            <a:reflection blurRad="101600" stA="200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descr="ANd9GcQZuXNZ3rDGROcOueBKVq5uKK3zc2kqbVMTav-34NHhv_Zro7Tia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85483" y="18920833"/>
            <a:ext cx="4208948" cy="1574935"/>
          </a:xfrm>
          <a:prstGeom prst="rect">
            <a:avLst/>
          </a:prstGeom>
          <a:noFill/>
          <a:ln>
            <a:noFill/>
          </a:ln>
          <a:effectLst>
            <a:outerShdw dist="35921" dir="2700000" algn="ctr" rotWithShape="0">
              <a:schemeClr val="bg2"/>
            </a:outerShdw>
            <a:reflection blurRad="101600" stA="200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ANd9GcTFqwA-vqYmiOP4OUlvjtHkbBBnBp4VW245S9379eQXCSUbZG7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45272" y="18222759"/>
            <a:ext cx="3080754" cy="2694031"/>
          </a:xfrm>
          <a:prstGeom prst="rect">
            <a:avLst/>
          </a:prstGeom>
          <a:noFill/>
          <a:ln>
            <a:noFill/>
          </a:ln>
          <a:effectLst>
            <a:outerShdw dist="35921" dir="2700000" algn="ctr" rotWithShape="0">
              <a:schemeClr val="bg2"/>
            </a:outerShdw>
            <a:reflection blurRad="101600" stA="200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ANd9GcQbmKnB2qGNZeVvA03dibkS5ixNDHBSzu4oMMzEYT6rgYbyYH5eH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31333" y="17960852"/>
            <a:ext cx="2743604" cy="2743604"/>
          </a:xfrm>
          <a:prstGeom prst="rect">
            <a:avLst/>
          </a:prstGeom>
          <a:noFill/>
          <a:ln>
            <a:noFill/>
          </a:ln>
          <a:effectLst>
            <a:outerShdw dist="35921" dir="2700000" algn="ctr" rotWithShape="0">
              <a:schemeClr val="bg2"/>
            </a:outerShdw>
            <a:reflection blurRad="101600" stA="200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23622001" y="9057495"/>
            <a:ext cx="13182600" cy="7958006"/>
          </a:xfrm>
          <a:prstGeom prst="rect">
            <a:avLst/>
          </a:prstGeom>
          <a:solidFill>
            <a:schemeClr val="bg1"/>
          </a:solidFill>
          <a:ln>
            <a:noFill/>
          </a:ln>
          <a:effectLst>
            <a:outerShdw blurRad="266700" sx="101000" sy="101000" algn="tl" rotWithShape="0">
              <a:prstClr val="black">
                <a:alpha val="31000"/>
              </a:prstClr>
            </a:outerShdw>
            <a:softEdge rad="0"/>
          </a:effectLst>
          <a:scene3d>
            <a:camera prst="orthographicFront"/>
            <a:lightRig rig="threePt" dir="t"/>
          </a:scene3d>
          <a:sp3d prstMaterial="translucentPowder">
            <a:bevelT w="152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75" tIns="64637" rIns="129275" bIns="64637" numCol="1" spcCol="0" rtlCol="0" fromWordArt="0" anchor="ctr" anchorCtr="0" forceAA="0" compatLnSpc="1">
            <a:prstTxWarp prst="textNoShape">
              <a:avLst/>
            </a:prstTxWarp>
            <a:noAutofit/>
          </a:bodyPr>
          <a:lstStyle/>
          <a:p>
            <a:pPr algn="ctr"/>
            <a:endParaRPr lang="en-GB" sz="9765"/>
          </a:p>
        </p:txBody>
      </p:sp>
      <p:sp>
        <p:nvSpPr>
          <p:cNvPr id="25" name="TextBox 24"/>
          <p:cNvSpPr txBox="1"/>
          <p:nvPr/>
        </p:nvSpPr>
        <p:spPr>
          <a:xfrm>
            <a:off x="23985815" y="10121997"/>
            <a:ext cx="12166612" cy="6186309"/>
          </a:xfrm>
          <a:prstGeom prst="rect">
            <a:avLst/>
          </a:prstGeom>
          <a:noFill/>
          <a:ln>
            <a:noFill/>
          </a:ln>
        </p:spPr>
        <p:txBody>
          <a:bodyPr wrap="square" rtlCol="0">
            <a:spAutoFit/>
          </a:bodyPr>
          <a:lstStyle/>
          <a:p>
            <a:r>
              <a:rPr lang="en-GB" sz="3600" dirty="0" smtClean="0"/>
              <a:t>This </a:t>
            </a:r>
            <a:r>
              <a:rPr lang="en-GB" sz="3600" dirty="0"/>
              <a:t>work was co-sponsored by the University of St. Andrews School of Biology and Marine </a:t>
            </a:r>
            <a:r>
              <a:rPr lang="en-GB" sz="3600" dirty="0" smtClean="0"/>
              <a:t>Scotland.</a:t>
            </a:r>
            <a:r>
              <a:rPr lang="en-GB" sz="3600" dirty="0"/>
              <a:t> This work received funding from the MASTS pooling initiative (The Marine Alliance for Science and Technology for Scotland) and their support is gratefully acknowledged. MASTS is funded by the Scottish Funding Council (grant reference HR09011) and contributing institutions</a:t>
            </a:r>
            <a:r>
              <a:rPr lang="en-GB" sz="3600" dirty="0" smtClean="0"/>
              <a:t>. </a:t>
            </a:r>
            <a:r>
              <a:rPr lang="en-GB" sz="3600" dirty="0" err="1"/>
              <a:t>PAMBuoys</a:t>
            </a:r>
            <a:r>
              <a:rPr lang="en-GB" sz="3600" dirty="0"/>
              <a:t> were supported by the Crown Estate and Scottish Enterprise. We are grateful to Moray First Marine, the crew of the Northern Lighthouse Board’s Polestar, the crew of the RV Alba </a:t>
            </a:r>
            <a:r>
              <a:rPr lang="en-GB" sz="3600" dirty="0" err="1"/>
              <a:t>na</a:t>
            </a:r>
            <a:r>
              <a:rPr lang="en-GB" sz="3600" dirty="0"/>
              <a:t> Mara, and Marine Scotland Science staff for deploying and recovering the archival units</a:t>
            </a:r>
            <a:r>
              <a:rPr lang="en-US" sz="3600" dirty="0" smtClean="0"/>
              <a:t>.</a:t>
            </a:r>
            <a:endParaRPr lang="en-GB" sz="3600" dirty="0"/>
          </a:p>
        </p:txBody>
      </p:sp>
      <p:sp>
        <p:nvSpPr>
          <p:cNvPr id="26" name="Rectangle 25"/>
          <p:cNvSpPr/>
          <p:nvPr/>
        </p:nvSpPr>
        <p:spPr>
          <a:xfrm>
            <a:off x="23579552" y="2156460"/>
            <a:ext cx="13225048" cy="6635104"/>
          </a:xfrm>
          <a:prstGeom prst="rect">
            <a:avLst/>
          </a:prstGeom>
          <a:solidFill>
            <a:srgbClr val="FFFFFF"/>
          </a:solidFill>
          <a:ln>
            <a:noFill/>
          </a:ln>
          <a:effectLst>
            <a:outerShdw blurRad="266700" sx="101000" sy="101000" algn="tl" rotWithShape="0">
              <a:prstClr val="black">
                <a:alpha val="31000"/>
              </a:prstClr>
            </a:outerShdw>
            <a:softEdge rad="0"/>
          </a:effectLst>
          <a:scene3d>
            <a:camera prst="orthographicFront"/>
            <a:lightRig rig="threePt" dir="t"/>
          </a:scene3d>
          <a:sp3d prstMaterial="translucentPowder">
            <a:bevelT w="152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75" tIns="64637" rIns="129275" bIns="64637" numCol="1" spcCol="0" rtlCol="0" fromWordArt="0" anchor="ctr" anchorCtr="0" forceAA="0" compatLnSpc="1">
            <a:prstTxWarp prst="textNoShape">
              <a:avLst/>
            </a:prstTxWarp>
            <a:noAutofit/>
          </a:bodyPr>
          <a:lstStyle/>
          <a:p>
            <a:pPr algn="ctr"/>
            <a:endParaRPr lang="en-GB" sz="9765"/>
          </a:p>
        </p:txBody>
      </p:sp>
      <p:sp>
        <p:nvSpPr>
          <p:cNvPr id="27" name="TextBox 26"/>
          <p:cNvSpPr txBox="1"/>
          <p:nvPr/>
        </p:nvSpPr>
        <p:spPr>
          <a:xfrm>
            <a:off x="23929748" y="3366323"/>
            <a:ext cx="12513985" cy="5363007"/>
          </a:xfrm>
          <a:prstGeom prst="rect">
            <a:avLst/>
          </a:prstGeom>
          <a:noFill/>
        </p:spPr>
        <p:txBody>
          <a:bodyPr wrap="square" rtlCol="0">
            <a:spAutoFit/>
          </a:bodyPr>
          <a:lstStyle/>
          <a:p>
            <a:pPr marL="514350" indent="-514350">
              <a:spcBef>
                <a:spcPts val="300"/>
              </a:spcBef>
              <a:spcAft>
                <a:spcPts val="300"/>
              </a:spcAft>
              <a:buFont typeface="+mj-lt"/>
              <a:buAutoNum type="arabicPeriod"/>
            </a:pPr>
            <a:r>
              <a:rPr lang="en-GB" sz="4000" dirty="0" smtClean="0"/>
              <a:t>Determine baseline habitat use by bottlenose dolphins and harbour porpoises along the East Scottish Coast</a:t>
            </a:r>
          </a:p>
          <a:p>
            <a:pPr marL="514350" indent="-514350">
              <a:spcBef>
                <a:spcPts val="300"/>
              </a:spcBef>
              <a:spcAft>
                <a:spcPts val="300"/>
              </a:spcAft>
              <a:buFont typeface="+mj-lt"/>
              <a:buAutoNum type="arabicPeriod"/>
            </a:pPr>
            <a:r>
              <a:rPr lang="en-GB" sz="4000" dirty="0" smtClean="0"/>
              <a:t>Determine ambient noise levels at 11 deployment locations</a:t>
            </a:r>
            <a:endParaRPr lang="en-GB" sz="4000" dirty="0"/>
          </a:p>
          <a:p>
            <a:pPr marL="514350" indent="-514350">
              <a:spcBef>
                <a:spcPts val="300"/>
              </a:spcBef>
              <a:spcAft>
                <a:spcPts val="300"/>
              </a:spcAft>
              <a:buFont typeface="+mj-lt"/>
              <a:buAutoNum type="arabicPeriod"/>
            </a:pPr>
            <a:r>
              <a:rPr lang="en-GB" sz="4000" dirty="0" smtClean="0"/>
              <a:t>Develop analysis </a:t>
            </a:r>
            <a:r>
              <a:rPr lang="en-GB" sz="4000" dirty="0"/>
              <a:t>methods for </a:t>
            </a:r>
            <a:r>
              <a:rPr lang="en-GB" sz="4000" dirty="0" smtClean="0"/>
              <a:t>processing high </a:t>
            </a:r>
            <a:r>
              <a:rPr lang="en-GB" sz="4000" dirty="0"/>
              <a:t>volume </a:t>
            </a:r>
            <a:r>
              <a:rPr lang="en-GB" sz="4000" dirty="0" smtClean="0"/>
              <a:t>acoustic data</a:t>
            </a:r>
          </a:p>
          <a:p>
            <a:pPr marL="514350" indent="-514350">
              <a:spcBef>
                <a:spcPts val="300"/>
              </a:spcBef>
              <a:spcAft>
                <a:spcPts val="300"/>
              </a:spcAft>
              <a:buFont typeface="+mj-lt"/>
              <a:buAutoNum type="arabicPeriod"/>
            </a:pPr>
            <a:r>
              <a:rPr lang="en-GB" sz="4000" dirty="0" smtClean="0"/>
              <a:t>Track individual bottlenose dolphins based on signature whistles </a:t>
            </a:r>
            <a:endParaRPr lang="en-GB" sz="4000" dirty="0"/>
          </a:p>
        </p:txBody>
      </p:sp>
      <p:sp>
        <p:nvSpPr>
          <p:cNvPr id="28" name="Rectangle 4"/>
          <p:cNvSpPr>
            <a:spLocks noChangeArrowheads="1"/>
          </p:cNvSpPr>
          <p:nvPr/>
        </p:nvSpPr>
        <p:spPr bwMode="auto">
          <a:xfrm>
            <a:off x="2474750" y="364004"/>
            <a:ext cx="3367767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8200">
                <a:solidFill>
                  <a:schemeClr val="tx1"/>
                </a:solidFill>
                <a:latin typeface="Arial" panose="020B0604020202020204" pitchFamily="34" charset="0"/>
              </a:defRPr>
            </a:lvl1pPr>
            <a:lvl2pPr marL="742950" indent="-285750" eaLnBrk="0" hangingPunct="0">
              <a:defRPr sz="8200">
                <a:solidFill>
                  <a:schemeClr val="tx1"/>
                </a:solidFill>
                <a:latin typeface="Arial" panose="020B0604020202020204" pitchFamily="34" charset="0"/>
              </a:defRPr>
            </a:lvl2pPr>
            <a:lvl3pPr marL="1143000" indent="-228600" eaLnBrk="0" hangingPunct="0">
              <a:defRPr sz="8200">
                <a:solidFill>
                  <a:schemeClr val="tx1"/>
                </a:solidFill>
                <a:latin typeface="Arial" panose="020B0604020202020204" pitchFamily="34" charset="0"/>
              </a:defRPr>
            </a:lvl3pPr>
            <a:lvl4pPr marL="1600200" indent="-228600" eaLnBrk="0" hangingPunct="0">
              <a:defRPr sz="8200">
                <a:solidFill>
                  <a:schemeClr val="tx1"/>
                </a:solidFill>
                <a:latin typeface="Arial" panose="020B0604020202020204" pitchFamily="34" charset="0"/>
              </a:defRPr>
            </a:lvl4pPr>
            <a:lvl5pPr marL="2057400" indent="-228600" eaLnBrk="0" hangingPunct="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algn="ctr"/>
            <a:r>
              <a:rPr lang="en-US" sz="6600" b="1" dirty="0" smtClean="0">
                <a:solidFill>
                  <a:schemeClr val="bg1"/>
                </a:solidFill>
              </a:rPr>
              <a:t>Preliminary CPOD Results</a:t>
            </a:r>
            <a:endParaRPr lang="en-GB" sz="6600" dirty="0">
              <a:solidFill>
                <a:schemeClr val="bg1"/>
              </a:solidFill>
            </a:endParaRPr>
          </a:p>
        </p:txBody>
      </p:sp>
      <p:sp>
        <p:nvSpPr>
          <p:cNvPr id="29" name="TextBox 28"/>
          <p:cNvSpPr txBox="1"/>
          <p:nvPr/>
        </p:nvSpPr>
        <p:spPr>
          <a:xfrm>
            <a:off x="23985815" y="2419950"/>
            <a:ext cx="7807615" cy="769441"/>
          </a:xfrm>
          <a:prstGeom prst="rect">
            <a:avLst/>
          </a:prstGeom>
          <a:noFill/>
        </p:spPr>
        <p:txBody>
          <a:bodyPr wrap="square" rtlCol="0">
            <a:spAutoFit/>
          </a:bodyPr>
          <a:lstStyle/>
          <a:p>
            <a:pPr lvl="0"/>
            <a:r>
              <a:rPr lang="en-GB" sz="4400" b="1" dirty="0" smtClean="0">
                <a:solidFill>
                  <a:prstClr val="black"/>
                </a:solidFill>
              </a:rPr>
              <a:t>Future Aims and Objectives</a:t>
            </a:r>
            <a:endParaRPr lang="en-GB" sz="4400" b="1" dirty="0">
              <a:solidFill>
                <a:prstClr val="black"/>
              </a:solidFill>
            </a:endParaRPr>
          </a:p>
        </p:txBody>
      </p:sp>
      <p:sp>
        <p:nvSpPr>
          <p:cNvPr id="30" name="TextBox 29"/>
          <p:cNvSpPr txBox="1"/>
          <p:nvPr/>
        </p:nvSpPr>
        <p:spPr>
          <a:xfrm>
            <a:off x="23929748" y="9352556"/>
            <a:ext cx="9522052" cy="769441"/>
          </a:xfrm>
          <a:prstGeom prst="rect">
            <a:avLst/>
          </a:prstGeom>
          <a:noFill/>
        </p:spPr>
        <p:txBody>
          <a:bodyPr wrap="square" rtlCol="0">
            <a:spAutoFit/>
          </a:bodyPr>
          <a:lstStyle/>
          <a:p>
            <a:r>
              <a:rPr lang="en-US" sz="4400" b="1" dirty="0" smtClean="0"/>
              <a:t>Acknowledgements</a:t>
            </a:r>
          </a:p>
        </p:txBody>
      </p:sp>
    </p:spTree>
    <p:extLst>
      <p:ext uri="{BB962C8B-B14F-4D97-AF65-F5344CB8AC3E}">
        <p14:creationId xmlns:p14="http://schemas.microsoft.com/office/powerpoint/2010/main" val="4147644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435</Words>
  <Application>Microsoft Office PowerPoint</Application>
  <PresentationFormat>Custom</PresentationFormat>
  <Paragraphs>52</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Kaitlin</dc:creator>
  <cp:lastModifiedBy>Kaitlin</cp:lastModifiedBy>
  <cp:revision>36</cp:revision>
  <dcterms:created xsi:type="dcterms:W3CDTF">2014-08-26T10:18:40Z</dcterms:created>
  <dcterms:modified xsi:type="dcterms:W3CDTF">2014-08-26T16:35:28Z</dcterms:modified>
</cp:coreProperties>
</file>