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3"/>
  </p:handoutMasterIdLst>
  <p:sldIdLst>
    <p:sldId id="256" r:id="rId2"/>
  </p:sldIdLst>
  <p:sldSz cx="42808525" cy="30279975"/>
  <p:notesSz cx="9944100" cy="6805613"/>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BFC6"/>
    <a:srgbClr val="184069"/>
    <a:srgbClr val="192658"/>
    <a:srgbClr val="6699FF"/>
    <a:srgbClr val="0099FF"/>
    <a:srgbClr val="0099CC"/>
    <a:srgbClr val="00046E"/>
    <a:srgbClr val="ADA0FC"/>
    <a:srgbClr val="9E0C4B"/>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snapToGrid="0">
      <p:cViewPr>
        <p:scale>
          <a:sx n="37" d="100"/>
          <a:sy n="37" d="100"/>
        </p:scale>
        <p:origin x="84" y="42"/>
      </p:cViewPr>
      <p:guideLst>
        <p:guide orient="horz" pos="15100"/>
        <p:guide orient="horz" pos="309"/>
        <p:guide orient="horz" pos="4424"/>
        <p:guide orient="horz" pos="18355"/>
        <p:guide orient="horz" pos="2974"/>
        <p:guide orient="horz" pos="13791"/>
        <p:guide pos="20843"/>
        <p:guide pos="9140"/>
        <p:guide pos="4233"/>
        <p:guide pos="21294"/>
        <p:guide pos="15173"/>
        <p:guide pos="9502"/>
        <p:guide pos="11970"/>
        <p:guide pos="20481"/>
      </p:guideLst>
    </p:cSldViewPr>
  </p:slideViewPr>
  <p:outlineViewPr>
    <p:cViewPr>
      <p:scale>
        <a:sx n="100" d="100"/>
        <a:sy n="100" d="100"/>
      </p:scale>
      <p:origin x="0" y="0"/>
    </p:cViewPr>
  </p:outlineViewPr>
  <p:notesTextViewPr>
    <p:cViewPr>
      <p:scale>
        <a:sx n="100" d="100"/>
        <a:sy n="100" d="100"/>
      </p:scale>
      <p:origin x="0" y="0"/>
    </p:cViewPr>
  </p:notesTextViewPr>
  <p:sorterViewPr>
    <p:cViewPr>
      <p:scale>
        <a:sx n="25" d="100"/>
        <a:sy n="25"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3" y="0"/>
            <a:ext cx="4310009" cy="34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4256" tIns="47126" rIns="94256" bIns="47126" numCol="1" anchor="t" anchorCtr="0" compatLnSpc="1">
            <a:prstTxWarp prst="textNoShape">
              <a:avLst/>
            </a:prstTxWarp>
          </a:bodyPr>
          <a:lstStyle>
            <a:lvl1pPr defTabSz="942537">
              <a:defRPr sz="1200">
                <a:latin typeface="Times New Roman" charset="0"/>
                <a:ea typeface="ＭＳ Ｐゴシック" charset="0"/>
                <a:cs typeface="+mn-cs"/>
              </a:defRPr>
            </a:lvl1pPr>
          </a:lstStyle>
          <a:p>
            <a:pPr>
              <a:defRPr/>
            </a:pPr>
            <a:endParaRPr lang="en-US"/>
          </a:p>
        </p:txBody>
      </p:sp>
      <p:sp>
        <p:nvSpPr>
          <p:cNvPr id="5123" name="Rectangle 3"/>
          <p:cNvSpPr>
            <a:spLocks noGrp="1" noChangeArrowheads="1"/>
          </p:cNvSpPr>
          <p:nvPr>
            <p:ph type="dt" sz="quarter" idx="1"/>
          </p:nvPr>
        </p:nvSpPr>
        <p:spPr bwMode="auto">
          <a:xfrm>
            <a:off x="5634091" y="0"/>
            <a:ext cx="4310009" cy="34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4256" tIns="47126" rIns="94256" bIns="47126" numCol="1" anchor="t" anchorCtr="0" compatLnSpc="1">
            <a:prstTxWarp prst="textNoShape">
              <a:avLst/>
            </a:prstTxWarp>
          </a:bodyPr>
          <a:lstStyle>
            <a:lvl1pPr algn="r" defTabSz="942537">
              <a:defRPr sz="1200">
                <a:latin typeface="Times New Roman" charset="0"/>
                <a:ea typeface="ＭＳ Ｐゴシック" charset="0"/>
                <a:cs typeface="+mn-cs"/>
              </a:defRPr>
            </a:lvl1pPr>
          </a:lstStyle>
          <a:p>
            <a:pPr>
              <a:defRPr/>
            </a:pPr>
            <a:endParaRPr lang="en-US"/>
          </a:p>
        </p:txBody>
      </p:sp>
      <p:sp>
        <p:nvSpPr>
          <p:cNvPr id="5124" name="Rectangle 4"/>
          <p:cNvSpPr>
            <a:spLocks noGrp="1" noChangeArrowheads="1"/>
          </p:cNvSpPr>
          <p:nvPr>
            <p:ph type="ftr" sz="quarter" idx="2"/>
          </p:nvPr>
        </p:nvSpPr>
        <p:spPr bwMode="auto">
          <a:xfrm>
            <a:off x="3" y="6465013"/>
            <a:ext cx="4310009" cy="34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4256" tIns="47126" rIns="94256" bIns="47126" numCol="1" anchor="b" anchorCtr="0" compatLnSpc="1">
            <a:prstTxWarp prst="textNoShape">
              <a:avLst/>
            </a:prstTxWarp>
          </a:bodyPr>
          <a:lstStyle>
            <a:lvl1pPr defTabSz="942537">
              <a:defRPr sz="1200">
                <a:latin typeface="Times New Roman" charset="0"/>
                <a:ea typeface="ＭＳ Ｐゴシック" charset="0"/>
                <a:cs typeface="+mn-cs"/>
              </a:defRPr>
            </a:lvl1pPr>
          </a:lstStyle>
          <a:p>
            <a:pPr>
              <a:defRPr/>
            </a:pPr>
            <a:endParaRPr lang="en-US"/>
          </a:p>
        </p:txBody>
      </p:sp>
      <p:sp>
        <p:nvSpPr>
          <p:cNvPr id="5125" name="Rectangle 5"/>
          <p:cNvSpPr>
            <a:spLocks noGrp="1" noChangeArrowheads="1"/>
          </p:cNvSpPr>
          <p:nvPr>
            <p:ph type="sldNum" sz="quarter" idx="3"/>
          </p:nvPr>
        </p:nvSpPr>
        <p:spPr bwMode="auto">
          <a:xfrm>
            <a:off x="5634091" y="6465013"/>
            <a:ext cx="4310009" cy="34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4256" tIns="47126" rIns="94256" bIns="47126" numCol="1" anchor="b" anchorCtr="0" compatLnSpc="1">
            <a:prstTxWarp prst="textNoShape">
              <a:avLst/>
            </a:prstTxWarp>
          </a:bodyPr>
          <a:lstStyle>
            <a:lvl1pPr algn="r" defTabSz="942537">
              <a:defRPr sz="1200"/>
            </a:lvl1pPr>
          </a:lstStyle>
          <a:p>
            <a:fld id="{6A324F9D-5031-4D55-8318-6488E9086A1B}" type="slidenum">
              <a:rPr lang="en-US" altLang="en-US"/>
              <a:pPr/>
              <a:t>‹#›</a:t>
            </a:fld>
            <a:endParaRPr lang="en-US" altLang="en-US"/>
          </a:p>
        </p:txBody>
      </p:sp>
    </p:spTree>
    <p:extLst>
      <p:ext uri="{BB962C8B-B14F-4D97-AF65-F5344CB8AC3E}">
        <p14:creationId xmlns:p14="http://schemas.microsoft.com/office/powerpoint/2010/main" val="423027871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09925" y="9405938"/>
            <a:ext cx="36388675" cy="6491287"/>
          </a:xfrm>
        </p:spPr>
        <p:txBody>
          <a:bodyPr/>
          <a:lstStyle/>
          <a:p>
            <a:r>
              <a:rPr lang="en-GB" smtClean="0"/>
              <a:t>Click to edit Master title style</a:t>
            </a:r>
            <a:endParaRPr lang="en-US"/>
          </a:p>
        </p:txBody>
      </p:sp>
      <p:sp>
        <p:nvSpPr>
          <p:cNvPr id="3" name="Subtitle 2"/>
          <p:cNvSpPr>
            <a:spLocks noGrp="1"/>
          </p:cNvSpPr>
          <p:nvPr>
            <p:ph type="subTitle" idx="1"/>
          </p:nvPr>
        </p:nvSpPr>
        <p:spPr>
          <a:xfrm>
            <a:off x="6421438" y="17159288"/>
            <a:ext cx="29965650" cy="77374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7985B15-FBCF-453F-A853-A2F4297F2E34}" type="slidenum">
              <a:rPr lang="en-US" altLang="en-US"/>
              <a:pPr/>
              <a:t>‹#›</a:t>
            </a:fld>
            <a:endParaRPr lang="en-US" altLang="en-US"/>
          </a:p>
        </p:txBody>
      </p:sp>
    </p:spTree>
    <p:extLst>
      <p:ext uri="{BB962C8B-B14F-4D97-AF65-F5344CB8AC3E}">
        <p14:creationId xmlns:p14="http://schemas.microsoft.com/office/powerpoint/2010/main" val="1973443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5FC68CB-EB91-468E-A0C4-54D7C6FA56E6}" type="slidenum">
              <a:rPr lang="en-US" altLang="en-US"/>
              <a:pPr/>
              <a:t>‹#›</a:t>
            </a:fld>
            <a:endParaRPr lang="en-US" altLang="en-US"/>
          </a:p>
        </p:txBody>
      </p:sp>
    </p:spTree>
    <p:extLst>
      <p:ext uri="{BB962C8B-B14F-4D97-AF65-F5344CB8AC3E}">
        <p14:creationId xmlns:p14="http://schemas.microsoft.com/office/powerpoint/2010/main" val="1616757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500638" y="2692400"/>
            <a:ext cx="9096375" cy="24223663"/>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3211513" y="2692400"/>
            <a:ext cx="27136725" cy="24223663"/>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2E5FE4A-2E74-4B59-9BAF-9BE20E63AE54}" type="slidenum">
              <a:rPr lang="en-US" altLang="en-US"/>
              <a:pPr/>
              <a:t>‹#›</a:t>
            </a:fld>
            <a:endParaRPr lang="en-US" altLang="en-US"/>
          </a:p>
        </p:txBody>
      </p:sp>
    </p:spTree>
    <p:extLst>
      <p:ext uri="{BB962C8B-B14F-4D97-AF65-F5344CB8AC3E}">
        <p14:creationId xmlns:p14="http://schemas.microsoft.com/office/powerpoint/2010/main" val="1155312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924F2D1-3B71-4E85-BC45-E8EA54BCDDB4}" type="slidenum">
              <a:rPr lang="en-US" altLang="en-US"/>
              <a:pPr/>
              <a:t>‹#›</a:t>
            </a:fld>
            <a:endParaRPr lang="en-US" altLang="en-US"/>
          </a:p>
        </p:txBody>
      </p:sp>
    </p:spTree>
    <p:extLst>
      <p:ext uri="{BB962C8B-B14F-4D97-AF65-F5344CB8AC3E}">
        <p14:creationId xmlns:p14="http://schemas.microsoft.com/office/powerpoint/2010/main" val="3448062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81375" y="19457988"/>
            <a:ext cx="36387088" cy="6013450"/>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3381375" y="12833350"/>
            <a:ext cx="36387088" cy="66246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43D5524-472F-447B-91F3-694E4285E8FE}" type="slidenum">
              <a:rPr lang="en-US" altLang="en-US"/>
              <a:pPr/>
              <a:t>‹#›</a:t>
            </a:fld>
            <a:endParaRPr lang="en-US" altLang="en-US"/>
          </a:p>
        </p:txBody>
      </p:sp>
    </p:spTree>
    <p:extLst>
      <p:ext uri="{BB962C8B-B14F-4D97-AF65-F5344CB8AC3E}">
        <p14:creationId xmlns:p14="http://schemas.microsoft.com/office/powerpoint/2010/main" val="1814001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3211513" y="8747125"/>
            <a:ext cx="18116550" cy="18168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21480463" y="8747125"/>
            <a:ext cx="18116550" cy="18168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2B0DECF-B8A6-4B01-8908-ADEECC573C0E}" type="slidenum">
              <a:rPr lang="en-US" altLang="en-US"/>
              <a:pPr/>
              <a:t>‹#›</a:t>
            </a:fld>
            <a:endParaRPr lang="en-US" altLang="en-US"/>
          </a:p>
        </p:txBody>
      </p:sp>
    </p:spTree>
    <p:extLst>
      <p:ext uri="{BB962C8B-B14F-4D97-AF65-F5344CB8AC3E}">
        <p14:creationId xmlns:p14="http://schemas.microsoft.com/office/powerpoint/2010/main" val="725317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39950" y="1212850"/>
            <a:ext cx="38528625" cy="5046663"/>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2139950" y="6778625"/>
            <a:ext cx="18915063" cy="28241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2139950" y="9602788"/>
            <a:ext cx="18915063" cy="17446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21745575" y="6778625"/>
            <a:ext cx="18923000" cy="28241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21745575" y="9602788"/>
            <a:ext cx="18923000" cy="17446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46A1C21B-F7F5-4216-BF34-132BDB649BD2}" type="slidenum">
              <a:rPr lang="en-US" altLang="en-US"/>
              <a:pPr/>
              <a:t>‹#›</a:t>
            </a:fld>
            <a:endParaRPr lang="en-US" altLang="en-US"/>
          </a:p>
        </p:txBody>
      </p:sp>
    </p:spTree>
    <p:extLst>
      <p:ext uri="{BB962C8B-B14F-4D97-AF65-F5344CB8AC3E}">
        <p14:creationId xmlns:p14="http://schemas.microsoft.com/office/powerpoint/2010/main" val="1964238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84FCA25A-FC3A-4772-936E-42A0DC067670}" type="slidenum">
              <a:rPr lang="en-US" altLang="en-US"/>
              <a:pPr/>
              <a:t>‹#›</a:t>
            </a:fld>
            <a:endParaRPr lang="en-US" altLang="en-US"/>
          </a:p>
        </p:txBody>
      </p:sp>
    </p:spTree>
    <p:extLst>
      <p:ext uri="{BB962C8B-B14F-4D97-AF65-F5344CB8AC3E}">
        <p14:creationId xmlns:p14="http://schemas.microsoft.com/office/powerpoint/2010/main" val="4054932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FB7A417B-0968-4A51-B825-765D1515D67D}" type="slidenum">
              <a:rPr lang="en-US" altLang="en-US"/>
              <a:pPr/>
              <a:t>‹#›</a:t>
            </a:fld>
            <a:endParaRPr lang="en-US" altLang="en-US"/>
          </a:p>
        </p:txBody>
      </p:sp>
    </p:spTree>
    <p:extLst>
      <p:ext uri="{BB962C8B-B14F-4D97-AF65-F5344CB8AC3E}">
        <p14:creationId xmlns:p14="http://schemas.microsoft.com/office/powerpoint/2010/main" val="768356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9950" y="1204913"/>
            <a:ext cx="14084300" cy="513080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16737013" y="1204913"/>
            <a:ext cx="23931562" cy="258445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2139950" y="6335713"/>
            <a:ext cx="14084300" cy="207137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E1FCA9A-8281-40C2-ABD1-679693C2F181}" type="slidenum">
              <a:rPr lang="en-US" altLang="en-US"/>
              <a:pPr/>
              <a:t>‹#›</a:t>
            </a:fld>
            <a:endParaRPr lang="en-US" altLang="en-US"/>
          </a:p>
        </p:txBody>
      </p:sp>
    </p:spTree>
    <p:extLst>
      <p:ext uri="{BB962C8B-B14F-4D97-AF65-F5344CB8AC3E}">
        <p14:creationId xmlns:p14="http://schemas.microsoft.com/office/powerpoint/2010/main" val="2637412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1525" y="21196300"/>
            <a:ext cx="25684163" cy="2501900"/>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8391525" y="2705100"/>
            <a:ext cx="25684163" cy="181689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391525" y="23698200"/>
            <a:ext cx="25684163" cy="3554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484BA04-80BE-40D3-8D99-3DBD03F01F0D}" type="slidenum">
              <a:rPr lang="en-US" altLang="en-US"/>
              <a:pPr/>
              <a:t>‹#›</a:t>
            </a:fld>
            <a:endParaRPr lang="en-US" altLang="en-US"/>
          </a:p>
        </p:txBody>
      </p:sp>
    </p:spTree>
    <p:extLst>
      <p:ext uri="{BB962C8B-B14F-4D97-AF65-F5344CB8AC3E}">
        <p14:creationId xmlns:p14="http://schemas.microsoft.com/office/powerpoint/2010/main" val="2373803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11513" y="2692400"/>
            <a:ext cx="36385500" cy="5046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407530" tIns="203765" rIns="407530" bIns="203765"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211513" y="8747125"/>
            <a:ext cx="36385500" cy="1816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407530" tIns="203765" rIns="407530" bIns="20376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3211513" y="27587575"/>
            <a:ext cx="8918575" cy="201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407530" tIns="203765" rIns="407530" bIns="203765" numCol="1" anchor="t" anchorCtr="0" compatLnSpc="1">
            <a:prstTxWarp prst="textNoShape">
              <a:avLst/>
            </a:prstTxWarp>
          </a:bodyPr>
          <a:lstStyle>
            <a:lvl1pPr defTabSz="4075113">
              <a:defRPr sz="6200">
                <a:latin typeface="Times New Roman" charset="0"/>
                <a:ea typeface="ＭＳ Ｐゴシック"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14625638" y="27587575"/>
            <a:ext cx="13557250" cy="201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407530" tIns="203765" rIns="407530" bIns="203765" numCol="1" anchor="t" anchorCtr="0" compatLnSpc="1">
            <a:prstTxWarp prst="textNoShape">
              <a:avLst/>
            </a:prstTxWarp>
          </a:bodyPr>
          <a:lstStyle>
            <a:lvl1pPr algn="ctr" defTabSz="4075113">
              <a:defRPr sz="6200">
                <a:latin typeface="Times New Roman" charset="0"/>
                <a:ea typeface="ＭＳ Ｐゴシック"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30678438" y="27587575"/>
            <a:ext cx="8918575" cy="201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407530" tIns="203765" rIns="407530" bIns="203765" numCol="1" anchor="t" anchorCtr="0" compatLnSpc="1">
            <a:prstTxWarp prst="textNoShape">
              <a:avLst/>
            </a:prstTxWarp>
          </a:bodyPr>
          <a:lstStyle>
            <a:lvl1pPr algn="r" defTabSz="4075113">
              <a:defRPr sz="6200"/>
            </a:lvl1pPr>
          </a:lstStyle>
          <a:p>
            <a:fld id="{D275CD52-E645-409B-ACF5-066F1D81A82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075113" rtl="0" eaLnBrk="0" fontAlgn="base" hangingPunct="0">
        <a:spcBef>
          <a:spcPct val="0"/>
        </a:spcBef>
        <a:spcAft>
          <a:spcPct val="0"/>
        </a:spcAft>
        <a:defRPr sz="19600">
          <a:solidFill>
            <a:schemeClr val="tx2"/>
          </a:solidFill>
          <a:latin typeface="+mj-lt"/>
          <a:ea typeface="MS PGothic" pitchFamily="34" charset="-128"/>
          <a:cs typeface="ＭＳ Ｐゴシック" charset="0"/>
        </a:defRPr>
      </a:lvl1pPr>
      <a:lvl2pPr algn="ctr" defTabSz="4075113" rtl="0" eaLnBrk="0" fontAlgn="base" hangingPunct="0">
        <a:spcBef>
          <a:spcPct val="0"/>
        </a:spcBef>
        <a:spcAft>
          <a:spcPct val="0"/>
        </a:spcAft>
        <a:defRPr sz="19600">
          <a:solidFill>
            <a:schemeClr val="tx2"/>
          </a:solidFill>
          <a:latin typeface="Times New Roman" charset="0"/>
          <a:ea typeface="MS PGothic" pitchFamily="34" charset="-128"/>
          <a:cs typeface="ＭＳ Ｐゴシック" charset="0"/>
        </a:defRPr>
      </a:lvl2pPr>
      <a:lvl3pPr algn="ctr" defTabSz="4075113" rtl="0" eaLnBrk="0" fontAlgn="base" hangingPunct="0">
        <a:spcBef>
          <a:spcPct val="0"/>
        </a:spcBef>
        <a:spcAft>
          <a:spcPct val="0"/>
        </a:spcAft>
        <a:defRPr sz="19600">
          <a:solidFill>
            <a:schemeClr val="tx2"/>
          </a:solidFill>
          <a:latin typeface="Times New Roman" charset="0"/>
          <a:ea typeface="MS PGothic" pitchFamily="34" charset="-128"/>
          <a:cs typeface="ＭＳ Ｐゴシック" charset="0"/>
        </a:defRPr>
      </a:lvl3pPr>
      <a:lvl4pPr algn="ctr" defTabSz="4075113" rtl="0" eaLnBrk="0" fontAlgn="base" hangingPunct="0">
        <a:spcBef>
          <a:spcPct val="0"/>
        </a:spcBef>
        <a:spcAft>
          <a:spcPct val="0"/>
        </a:spcAft>
        <a:defRPr sz="19600">
          <a:solidFill>
            <a:schemeClr val="tx2"/>
          </a:solidFill>
          <a:latin typeface="Times New Roman" charset="0"/>
          <a:ea typeface="MS PGothic" pitchFamily="34" charset="-128"/>
          <a:cs typeface="ＭＳ Ｐゴシック" charset="0"/>
        </a:defRPr>
      </a:lvl4pPr>
      <a:lvl5pPr algn="ctr" defTabSz="4075113" rtl="0" eaLnBrk="0" fontAlgn="base" hangingPunct="0">
        <a:spcBef>
          <a:spcPct val="0"/>
        </a:spcBef>
        <a:spcAft>
          <a:spcPct val="0"/>
        </a:spcAft>
        <a:defRPr sz="19600">
          <a:solidFill>
            <a:schemeClr val="tx2"/>
          </a:solidFill>
          <a:latin typeface="Times New Roman" charset="0"/>
          <a:ea typeface="MS PGothic" pitchFamily="34" charset="-128"/>
          <a:cs typeface="ＭＳ Ｐゴシック" charset="0"/>
        </a:defRPr>
      </a:lvl5pPr>
      <a:lvl6pPr marL="457200" algn="ctr" defTabSz="4075113" rtl="0" eaLnBrk="0" fontAlgn="base" hangingPunct="0">
        <a:spcBef>
          <a:spcPct val="0"/>
        </a:spcBef>
        <a:spcAft>
          <a:spcPct val="0"/>
        </a:spcAft>
        <a:defRPr sz="19600">
          <a:solidFill>
            <a:schemeClr val="tx2"/>
          </a:solidFill>
          <a:latin typeface="Times New Roman" charset="0"/>
          <a:ea typeface="ＭＳ Ｐゴシック" charset="0"/>
        </a:defRPr>
      </a:lvl6pPr>
      <a:lvl7pPr marL="914400" algn="ctr" defTabSz="4075113" rtl="0" eaLnBrk="0" fontAlgn="base" hangingPunct="0">
        <a:spcBef>
          <a:spcPct val="0"/>
        </a:spcBef>
        <a:spcAft>
          <a:spcPct val="0"/>
        </a:spcAft>
        <a:defRPr sz="19600">
          <a:solidFill>
            <a:schemeClr val="tx2"/>
          </a:solidFill>
          <a:latin typeface="Times New Roman" charset="0"/>
          <a:ea typeface="ＭＳ Ｐゴシック" charset="0"/>
        </a:defRPr>
      </a:lvl7pPr>
      <a:lvl8pPr marL="1371600" algn="ctr" defTabSz="4075113" rtl="0" eaLnBrk="0" fontAlgn="base" hangingPunct="0">
        <a:spcBef>
          <a:spcPct val="0"/>
        </a:spcBef>
        <a:spcAft>
          <a:spcPct val="0"/>
        </a:spcAft>
        <a:defRPr sz="19600">
          <a:solidFill>
            <a:schemeClr val="tx2"/>
          </a:solidFill>
          <a:latin typeface="Times New Roman" charset="0"/>
          <a:ea typeface="ＭＳ Ｐゴシック" charset="0"/>
        </a:defRPr>
      </a:lvl8pPr>
      <a:lvl9pPr marL="1828800" algn="ctr" defTabSz="4075113" rtl="0" eaLnBrk="0" fontAlgn="base" hangingPunct="0">
        <a:spcBef>
          <a:spcPct val="0"/>
        </a:spcBef>
        <a:spcAft>
          <a:spcPct val="0"/>
        </a:spcAft>
        <a:defRPr sz="19600">
          <a:solidFill>
            <a:schemeClr val="tx2"/>
          </a:solidFill>
          <a:latin typeface="Times New Roman" charset="0"/>
          <a:ea typeface="ＭＳ Ｐゴシック" charset="0"/>
        </a:defRPr>
      </a:lvl9pPr>
    </p:titleStyle>
    <p:bodyStyle>
      <a:lvl1pPr marL="1528763" indent="-1528763" algn="l" defTabSz="4075113" rtl="0" eaLnBrk="0" fontAlgn="base" hangingPunct="0">
        <a:spcBef>
          <a:spcPct val="20000"/>
        </a:spcBef>
        <a:spcAft>
          <a:spcPct val="0"/>
        </a:spcAft>
        <a:buChar char="•"/>
        <a:defRPr sz="14300">
          <a:solidFill>
            <a:schemeClr val="tx1"/>
          </a:solidFill>
          <a:latin typeface="+mn-lt"/>
          <a:ea typeface="MS PGothic" pitchFamily="34" charset="-128"/>
          <a:cs typeface="ＭＳ Ｐゴシック" charset="0"/>
        </a:defRPr>
      </a:lvl1pPr>
      <a:lvl2pPr marL="3309938" indent="-1273175" algn="l" defTabSz="4075113" rtl="0" eaLnBrk="0" fontAlgn="base" hangingPunct="0">
        <a:spcBef>
          <a:spcPct val="20000"/>
        </a:spcBef>
        <a:spcAft>
          <a:spcPct val="0"/>
        </a:spcAft>
        <a:buChar char="–"/>
        <a:defRPr sz="12400">
          <a:solidFill>
            <a:schemeClr val="tx1"/>
          </a:solidFill>
          <a:latin typeface="+mn-lt"/>
          <a:ea typeface="MS PGothic" pitchFamily="34" charset="-128"/>
        </a:defRPr>
      </a:lvl2pPr>
      <a:lvl3pPr marL="5094288" indent="-1019175" algn="l" defTabSz="4075113" rtl="0" eaLnBrk="0" fontAlgn="base" hangingPunct="0">
        <a:spcBef>
          <a:spcPct val="20000"/>
        </a:spcBef>
        <a:spcAft>
          <a:spcPct val="0"/>
        </a:spcAft>
        <a:buChar char="•"/>
        <a:defRPr sz="10700">
          <a:solidFill>
            <a:schemeClr val="tx1"/>
          </a:solidFill>
          <a:latin typeface="+mn-lt"/>
          <a:ea typeface="MS PGothic" pitchFamily="34" charset="-128"/>
        </a:defRPr>
      </a:lvl3pPr>
      <a:lvl4pPr marL="7131050" indent="-1019175" algn="l" defTabSz="4075113" rtl="0" eaLnBrk="0" fontAlgn="base" hangingPunct="0">
        <a:spcBef>
          <a:spcPct val="20000"/>
        </a:spcBef>
        <a:spcAft>
          <a:spcPct val="0"/>
        </a:spcAft>
        <a:buChar char="–"/>
        <a:defRPr sz="8900">
          <a:solidFill>
            <a:schemeClr val="tx1"/>
          </a:solidFill>
          <a:latin typeface="+mn-lt"/>
          <a:ea typeface="MS PGothic" pitchFamily="34" charset="-128"/>
        </a:defRPr>
      </a:lvl4pPr>
      <a:lvl5pPr marL="9169400" indent="-1017588" algn="l" defTabSz="4075113" rtl="0" eaLnBrk="0" fontAlgn="base" hangingPunct="0">
        <a:spcBef>
          <a:spcPct val="20000"/>
        </a:spcBef>
        <a:spcAft>
          <a:spcPct val="0"/>
        </a:spcAft>
        <a:buChar char="»"/>
        <a:defRPr sz="8900">
          <a:solidFill>
            <a:schemeClr val="tx1"/>
          </a:solidFill>
          <a:latin typeface="+mn-lt"/>
          <a:ea typeface="MS PGothic" pitchFamily="34" charset="-128"/>
        </a:defRPr>
      </a:lvl5pPr>
      <a:lvl6pPr marL="9626600" indent="-1017588" algn="l" defTabSz="4075113" rtl="0" eaLnBrk="0" fontAlgn="base" hangingPunct="0">
        <a:spcBef>
          <a:spcPct val="20000"/>
        </a:spcBef>
        <a:spcAft>
          <a:spcPct val="0"/>
        </a:spcAft>
        <a:buChar char="»"/>
        <a:defRPr sz="8900">
          <a:solidFill>
            <a:schemeClr val="tx1"/>
          </a:solidFill>
          <a:latin typeface="+mn-lt"/>
          <a:ea typeface="+mn-ea"/>
        </a:defRPr>
      </a:lvl6pPr>
      <a:lvl7pPr marL="10083800" indent="-1017588" algn="l" defTabSz="4075113" rtl="0" eaLnBrk="0" fontAlgn="base" hangingPunct="0">
        <a:spcBef>
          <a:spcPct val="20000"/>
        </a:spcBef>
        <a:spcAft>
          <a:spcPct val="0"/>
        </a:spcAft>
        <a:buChar char="»"/>
        <a:defRPr sz="8900">
          <a:solidFill>
            <a:schemeClr val="tx1"/>
          </a:solidFill>
          <a:latin typeface="+mn-lt"/>
          <a:ea typeface="+mn-ea"/>
        </a:defRPr>
      </a:lvl7pPr>
      <a:lvl8pPr marL="10541000" indent="-1017588" algn="l" defTabSz="4075113" rtl="0" eaLnBrk="0" fontAlgn="base" hangingPunct="0">
        <a:spcBef>
          <a:spcPct val="20000"/>
        </a:spcBef>
        <a:spcAft>
          <a:spcPct val="0"/>
        </a:spcAft>
        <a:buChar char="»"/>
        <a:defRPr sz="8900">
          <a:solidFill>
            <a:schemeClr val="tx1"/>
          </a:solidFill>
          <a:latin typeface="+mn-lt"/>
          <a:ea typeface="+mn-ea"/>
        </a:defRPr>
      </a:lvl8pPr>
      <a:lvl9pPr marL="10998200" indent="-1017588" algn="l" defTabSz="4075113" rtl="0" eaLnBrk="0" fontAlgn="base" hangingPunct="0">
        <a:spcBef>
          <a:spcPct val="20000"/>
        </a:spcBef>
        <a:spcAft>
          <a:spcPct val="0"/>
        </a:spcAft>
        <a:buChar char="»"/>
        <a:defRPr sz="89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mailto:tim.brand@sams.ac.uk" TargetMode="External"/><Relationship Id="rId7"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10" Type="http://schemas.openxmlformats.org/officeDocument/2006/relationships/image" Target="../media/image7.png"/><Relationship Id="rId4" Type="http://schemas.openxmlformats.org/officeDocument/2006/relationships/image" Target="../media/image2.jpe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9"/>
          <p:cNvSpPr>
            <a:spLocks noChangeArrowheads="1"/>
          </p:cNvSpPr>
          <p:nvPr/>
        </p:nvSpPr>
        <p:spPr bwMode="auto">
          <a:xfrm rot="5400000">
            <a:off x="-11972131" y="11972131"/>
            <a:ext cx="30279975" cy="6335713"/>
          </a:xfrm>
          <a:prstGeom prst="rect">
            <a:avLst/>
          </a:prstGeom>
          <a:gradFill rotWithShape="1">
            <a:gsLst>
              <a:gs pos="0">
                <a:srgbClr val="FFFFFF">
                  <a:alpha val="0"/>
                </a:srgbClr>
              </a:gs>
              <a:gs pos="100000">
                <a:schemeClr val="tx1">
                  <a:alpha val="51999"/>
                </a:schemeClr>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4156075">
              <a:defRPr sz="2400">
                <a:solidFill>
                  <a:schemeClr val="tx1"/>
                </a:solidFill>
                <a:latin typeface="Times New Roman" pitchFamily="18" charset="0"/>
                <a:ea typeface="MS PGothic" pitchFamily="34" charset="-128"/>
              </a:defRPr>
            </a:lvl1pPr>
            <a:lvl2pPr marL="742950" indent="-285750" defTabSz="4156075">
              <a:defRPr sz="2400">
                <a:solidFill>
                  <a:schemeClr val="tx1"/>
                </a:solidFill>
                <a:latin typeface="Times New Roman" pitchFamily="18" charset="0"/>
                <a:ea typeface="MS PGothic" pitchFamily="34" charset="-128"/>
              </a:defRPr>
            </a:lvl2pPr>
            <a:lvl3pPr marL="1143000" indent="-228600" defTabSz="4156075">
              <a:defRPr sz="2400">
                <a:solidFill>
                  <a:schemeClr val="tx1"/>
                </a:solidFill>
                <a:latin typeface="Times New Roman" pitchFamily="18" charset="0"/>
                <a:ea typeface="MS PGothic" pitchFamily="34" charset="-128"/>
              </a:defRPr>
            </a:lvl3pPr>
            <a:lvl4pPr marL="1600200" indent="-228600" defTabSz="4156075">
              <a:defRPr sz="2400">
                <a:solidFill>
                  <a:schemeClr val="tx1"/>
                </a:solidFill>
                <a:latin typeface="Times New Roman" pitchFamily="18" charset="0"/>
                <a:ea typeface="MS PGothic" pitchFamily="34" charset="-128"/>
              </a:defRPr>
            </a:lvl4pPr>
            <a:lvl5pPr marL="2057400" indent="-228600" defTabSz="4156075">
              <a:defRPr sz="2400">
                <a:solidFill>
                  <a:schemeClr val="tx1"/>
                </a:solidFill>
                <a:latin typeface="Times New Roman" pitchFamily="18" charset="0"/>
                <a:ea typeface="MS PGothic" pitchFamily="34" charset="-128"/>
              </a:defRPr>
            </a:lvl5pPr>
            <a:lvl6pPr marL="2514600" indent="-228600" defTabSz="4156075"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4156075"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4156075"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4156075"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latin typeface="Arial" pitchFamily="34" charset="0"/>
            </a:endParaRPr>
          </a:p>
        </p:txBody>
      </p:sp>
      <p:sp>
        <p:nvSpPr>
          <p:cNvPr id="11" name="Rectangle 7"/>
          <p:cNvSpPr>
            <a:spLocks noChangeArrowheads="1"/>
          </p:cNvSpPr>
          <p:nvPr/>
        </p:nvSpPr>
        <p:spPr bwMode="auto">
          <a:xfrm>
            <a:off x="0" y="0"/>
            <a:ext cx="5818188" cy="30279975"/>
          </a:xfrm>
          <a:prstGeom prst="rect">
            <a:avLst/>
          </a:prstGeom>
          <a:solidFill>
            <a:schemeClr val="bg1"/>
          </a:solidFill>
          <a:ln w="9525">
            <a:noFill/>
            <a:miter lim="800000"/>
            <a:headEnd/>
            <a:tailEnd/>
          </a:ln>
          <a:effectLst/>
          <a:extLst/>
        </p:spPr>
        <p:txBody>
          <a:bodyPr wrap="none" anchor="ctr"/>
          <a:lstStyle/>
          <a:p>
            <a:pPr algn="ctr">
              <a:defRPr/>
            </a:pPr>
            <a:endParaRPr lang="en-US">
              <a:solidFill>
                <a:schemeClr val="bg1"/>
              </a:solidFill>
              <a:latin typeface="Times New Roman" charset="0"/>
              <a:ea typeface="ＭＳ Ｐゴシック" charset="0"/>
            </a:endParaRPr>
          </a:p>
        </p:txBody>
      </p:sp>
      <p:sp>
        <p:nvSpPr>
          <p:cNvPr id="7063" name="Rectangle 919"/>
          <p:cNvSpPr>
            <a:spLocks noChangeArrowheads="1"/>
          </p:cNvSpPr>
          <p:nvPr/>
        </p:nvSpPr>
        <p:spPr bwMode="auto">
          <a:xfrm>
            <a:off x="6205538" y="3856038"/>
            <a:ext cx="23474362" cy="382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74405" tIns="37202" rIns="74405" bIns="37202">
            <a:spAutoFit/>
          </a:bodyPr>
          <a:lstStyle/>
          <a:p>
            <a:pPr marL="371475" indent="-371475" defTabSz="744538">
              <a:spcBef>
                <a:spcPct val="50000"/>
              </a:spcBef>
              <a:defRPr/>
            </a:pPr>
            <a:r>
              <a:rPr lang="en-GB" sz="2000" dirty="0">
                <a:solidFill>
                  <a:schemeClr val="bg1"/>
                </a:solidFill>
                <a:latin typeface="Trebuchet MS" charset="0"/>
                <a:ea typeface="ＭＳ Ｐゴシック" charset="0"/>
                <a:cs typeface="Times New Roman" charset="0"/>
              </a:rPr>
              <a:t>1. Scottish Association for Marine Science, Scottish Marine Institute, Oban, Scotland, UK</a:t>
            </a:r>
          </a:p>
        </p:txBody>
      </p:sp>
      <p:sp>
        <p:nvSpPr>
          <p:cNvPr id="12" name="Rectangle 6"/>
          <p:cNvSpPr>
            <a:spLocks noChangeArrowheads="1"/>
          </p:cNvSpPr>
          <p:nvPr/>
        </p:nvSpPr>
        <p:spPr bwMode="auto">
          <a:xfrm>
            <a:off x="5826125" y="27670125"/>
            <a:ext cx="36982400" cy="2609850"/>
          </a:xfrm>
          <a:prstGeom prst="rect">
            <a:avLst/>
          </a:prstGeom>
          <a:solidFill>
            <a:srgbClr val="192658"/>
          </a:solidFill>
          <a:ln w="9525">
            <a:solidFill>
              <a:schemeClr val="tx1"/>
            </a:solidFill>
            <a:miter lim="800000"/>
            <a:headEnd/>
            <a:tailEnd/>
          </a:ln>
          <a:effectLst/>
          <a:extLst/>
        </p:spPr>
        <p:txBody>
          <a:bodyPr wrap="none" anchor="ctr"/>
          <a:lstStyle/>
          <a:p>
            <a:pPr>
              <a:defRPr/>
            </a:pPr>
            <a:endParaRPr lang="en-US">
              <a:latin typeface="Times New Roman" charset="0"/>
              <a:ea typeface="ＭＳ Ｐゴシック" charset="0"/>
            </a:endParaRPr>
          </a:p>
        </p:txBody>
      </p:sp>
      <p:sp>
        <p:nvSpPr>
          <p:cNvPr id="14342" name="Rectangle 12"/>
          <p:cNvSpPr>
            <a:spLocks noChangeArrowheads="1"/>
          </p:cNvSpPr>
          <p:nvPr/>
        </p:nvSpPr>
        <p:spPr bwMode="auto">
          <a:xfrm>
            <a:off x="5829300" y="27676475"/>
            <a:ext cx="36979225" cy="2605088"/>
          </a:xfrm>
          <a:prstGeom prst="rect">
            <a:avLst/>
          </a:prstGeom>
          <a:gradFill rotWithShape="1">
            <a:gsLst>
              <a:gs pos="0">
                <a:srgbClr val="FFFFFF">
                  <a:alpha val="0"/>
                </a:srgbClr>
              </a:gs>
              <a:gs pos="100000">
                <a:schemeClr val="tx1">
                  <a:alpha val="51999"/>
                </a:schemeClr>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4156075">
              <a:defRPr sz="2400">
                <a:solidFill>
                  <a:schemeClr val="tx1"/>
                </a:solidFill>
                <a:latin typeface="Times New Roman" pitchFamily="18" charset="0"/>
                <a:ea typeface="MS PGothic" pitchFamily="34" charset="-128"/>
              </a:defRPr>
            </a:lvl1pPr>
            <a:lvl2pPr marL="742950" indent="-285750" defTabSz="4156075">
              <a:defRPr sz="2400">
                <a:solidFill>
                  <a:schemeClr val="tx1"/>
                </a:solidFill>
                <a:latin typeface="Times New Roman" pitchFamily="18" charset="0"/>
                <a:ea typeface="MS PGothic" pitchFamily="34" charset="-128"/>
              </a:defRPr>
            </a:lvl2pPr>
            <a:lvl3pPr marL="1143000" indent="-228600" defTabSz="4156075">
              <a:defRPr sz="2400">
                <a:solidFill>
                  <a:schemeClr val="tx1"/>
                </a:solidFill>
                <a:latin typeface="Times New Roman" pitchFamily="18" charset="0"/>
                <a:ea typeface="MS PGothic" pitchFamily="34" charset="-128"/>
              </a:defRPr>
            </a:lvl3pPr>
            <a:lvl4pPr marL="1600200" indent="-228600" defTabSz="4156075">
              <a:defRPr sz="2400">
                <a:solidFill>
                  <a:schemeClr val="tx1"/>
                </a:solidFill>
                <a:latin typeface="Times New Roman" pitchFamily="18" charset="0"/>
                <a:ea typeface="MS PGothic" pitchFamily="34" charset="-128"/>
              </a:defRPr>
            </a:lvl4pPr>
            <a:lvl5pPr marL="2057400" indent="-228600" defTabSz="4156075">
              <a:defRPr sz="2400">
                <a:solidFill>
                  <a:schemeClr val="tx1"/>
                </a:solidFill>
                <a:latin typeface="Times New Roman" pitchFamily="18" charset="0"/>
                <a:ea typeface="MS PGothic" pitchFamily="34" charset="-128"/>
              </a:defRPr>
            </a:lvl5pPr>
            <a:lvl6pPr marL="2514600" indent="-228600" defTabSz="4156075"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4156075"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4156075"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4156075"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latin typeface="Arial" pitchFamily="34" charset="0"/>
            </a:endParaRPr>
          </a:p>
        </p:txBody>
      </p:sp>
      <p:sp>
        <p:nvSpPr>
          <p:cNvPr id="14" name="Rectangle 4"/>
          <p:cNvSpPr>
            <a:spLocks noChangeArrowheads="1"/>
          </p:cNvSpPr>
          <p:nvPr/>
        </p:nvSpPr>
        <p:spPr bwMode="auto">
          <a:xfrm>
            <a:off x="5832475" y="3781425"/>
            <a:ext cx="36976050" cy="682625"/>
          </a:xfrm>
          <a:prstGeom prst="rect">
            <a:avLst/>
          </a:prstGeom>
          <a:solidFill>
            <a:srgbClr val="192658"/>
          </a:solidFill>
          <a:ln>
            <a:noFill/>
            <a:headEnd/>
            <a:tailEnd/>
          </a:ln>
          <a:effectLst/>
          <a:extLst/>
        </p:spPr>
        <p:style>
          <a:lnRef idx="2">
            <a:schemeClr val="accent3"/>
          </a:lnRef>
          <a:fillRef idx="1">
            <a:schemeClr val="lt1"/>
          </a:fillRef>
          <a:effectRef idx="0">
            <a:schemeClr val="accent3"/>
          </a:effectRef>
          <a:fontRef idx="minor">
            <a:schemeClr val="dk1"/>
          </a:fontRef>
        </p:style>
        <p:txBody>
          <a:bodyPr wrap="none" anchor="ctr"/>
          <a:lstStyle/>
          <a:p>
            <a:pPr>
              <a:defRPr/>
            </a:pPr>
            <a:endParaRPr lang="en-US"/>
          </a:p>
        </p:txBody>
      </p:sp>
      <p:sp>
        <p:nvSpPr>
          <p:cNvPr id="15" name="Rectangle 94"/>
          <p:cNvSpPr>
            <a:spLocks noChangeArrowheads="1"/>
          </p:cNvSpPr>
          <p:nvPr/>
        </p:nvSpPr>
        <p:spPr bwMode="auto">
          <a:xfrm>
            <a:off x="6789738" y="1152939"/>
            <a:ext cx="35394900" cy="2333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74405" tIns="37202" rIns="74405" bIns="0"/>
          <a:lstStyle/>
          <a:p>
            <a:pPr defTabSz="744538">
              <a:defRPr/>
            </a:pPr>
            <a:r>
              <a:rPr lang="en-GB" sz="7200" b="1" dirty="0">
                <a:latin typeface="Trebuchet MS" panose="020B0603020202020204" pitchFamily="34" charset="0"/>
              </a:rPr>
              <a:t>New developments in seawater trace metal analysis at SAMS</a:t>
            </a:r>
            <a:r>
              <a:rPr lang="en-GB" sz="7200" b="1" dirty="0" smtClean="0">
                <a:latin typeface="Trebuchet MS" panose="020B0603020202020204" pitchFamily="34" charset="0"/>
              </a:rPr>
              <a:t>: </a:t>
            </a:r>
            <a:br>
              <a:rPr lang="en-GB" sz="7200" b="1" dirty="0" smtClean="0">
                <a:latin typeface="Trebuchet MS" panose="020B0603020202020204" pitchFamily="34" charset="0"/>
              </a:rPr>
            </a:br>
            <a:r>
              <a:rPr lang="en-GB" sz="7200" b="1" dirty="0" smtClean="0">
                <a:latin typeface="Trebuchet MS" panose="020B0603020202020204" pitchFamily="34" charset="0"/>
              </a:rPr>
              <a:t>Automated </a:t>
            </a:r>
            <a:r>
              <a:rPr lang="en-GB" sz="7200" b="1" dirty="0">
                <a:latin typeface="Trebuchet MS" panose="020B0603020202020204" pitchFamily="34" charset="0"/>
              </a:rPr>
              <a:t>preconcentration by </a:t>
            </a:r>
            <a:r>
              <a:rPr lang="en-GB" sz="7200" b="1" dirty="0" err="1">
                <a:latin typeface="Trebuchet MS" panose="020B0603020202020204" pitchFamily="34" charset="0"/>
              </a:rPr>
              <a:t>SeaFAST</a:t>
            </a:r>
            <a:r>
              <a:rPr lang="en-GB" sz="7200" b="1" dirty="0">
                <a:latin typeface="Trebuchet MS" panose="020B0603020202020204" pitchFamily="34" charset="0"/>
              </a:rPr>
              <a:t> Pico</a:t>
            </a:r>
            <a:endParaRPr lang="en-GB" sz="7200" dirty="0">
              <a:effectLst>
                <a:outerShdw blurRad="38100" dist="38100" dir="2700000" algn="tl">
                  <a:srgbClr val="DDDDDD"/>
                </a:outerShdw>
              </a:effectLst>
              <a:latin typeface="Trebuchet MS" panose="020B0603020202020204" pitchFamily="34" charset="0"/>
              <a:ea typeface="ＭＳ Ｐゴシック" charset="0"/>
              <a:cs typeface="Trebuchet MS"/>
            </a:endParaRPr>
          </a:p>
        </p:txBody>
      </p:sp>
      <p:pic>
        <p:nvPicPr>
          <p:cNvPr id="14345" name="Picture 15" descr="CLEAN_SAMS_small_2012.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9088" y="1914525"/>
            <a:ext cx="4868862"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6" name="TextBox 16"/>
          <p:cNvSpPr txBox="1">
            <a:spLocks noChangeArrowheads="1"/>
          </p:cNvSpPr>
          <p:nvPr/>
        </p:nvSpPr>
        <p:spPr bwMode="auto">
          <a:xfrm>
            <a:off x="6691313" y="27910002"/>
            <a:ext cx="18962412"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r>
              <a:rPr lang="en-US" altLang="en-US" sz="2800" dirty="0" smtClean="0">
                <a:solidFill>
                  <a:schemeClr val="bg1"/>
                </a:solidFill>
                <a:latin typeface="Futura Md BT" panose="020B0602020204020303" pitchFamily="34" charset="0"/>
              </a:rPr>
              <a:t>References</a:t>
            </a:r>
          </a:p>
          <a:p>
            <a:r>
              <a:rPr lang="en-GB" sz="2800" dirty="0">
                <a:solidFill>
                  <a:schemeClr val="bg1"/>
                </a:solidFill>
                <a:latin typeface="Futura Md BT" panose="020B0602020204020303" pitchFamily="34" charset="0"/>
              </a:rPr>
              <a:t>[1] </a:t>
            </a:r>
            <a:r>
              <a:rPr lang="en-GB" sz="2800" dirty="0" err="1">
                <a:solidFill>
                  <a:schemeClr val="bg1"/>
                </a:solidFill>
                <a:latin typeface="Futura Md BT" panose="020B0602020204020303" pitchFamily="34" charset="0"/>
              </a:rPr>
              <a:t>Lagerstroem</a:t>
            </a:r>
            <a:r>
              <a:rPr lang="en-GB" sz="2800" dirty="0">
                <a:solidFill>
                  <a:schemeClr val="bg1"/>
                </a:solidFill>
                <a:latin typeface="Futura Md BT" panose="020B0602020204020303" pitchFamily="34" charset="0"/>
              </a:rPr>
              <a:t>, M. E.</a:t>
            </a:r>
            <a:r>
              <a:rPr lang="en-GB" sz="2800" i="1" dirty="0">
                <a:solidFill>
                  <a:schemeClr val="bg1"/>
                </a:solidFill>
                <a:latin typeface="Futura Md BT" panose="020B0602020204020303" pitchFamily="34" charset="0"/>
              </a:rPr>
              <a:t> et al.</a:t>
            </a:r>
            <a:r>
              <a:rPr lang="en-GB" sz="2800" dirty="0">
                <a:solidFill>
                  <a:schemeClr val="bg1"/>
                </a:solidFill>
                <a:latin typeface="Futura Md BT" panose="020B0602020204020303" pitchFamily="34" charset="0"/>
              </a:rPr>
              <a:t> </a:t>
            </a:r>
            <a:r>
              <a:rPr lang="en-GB" sz="2800" u="sng" dirty="0">
                <a:solidFill>
                  <a:schemeClr val="bg1"/>
                </a:solidFill>
                <a:latin typeface="Futura Md BT" panose="020B0602020204020303" pitchFamily="34" charset="0"/>
              </a:rPr>
              <a:t>Marine Chemistry,</a:t>
            </a:r>
            <a:r>
              <a:rPr lang="en-GB" sz="2800" dirty="0">
                <a:solidFill>
                  <a:schemeClr val="bg1"/>
                </a:solidFill>
                <a:latin typeface="Futura Md BT" panose="020B0602020204020303" pitchFamily="34" charset="0"/>
              </a:rPr>
              <a:t> 2013. 155: 71-80. </a:t>
            </a:r>
          </a:p>
          <a:p>
            <a:r>
              <a:rPr lang="en-GB" sz="2800" dirty="0">
                <a:solidFill>
                  <a:schemeClr val="bg1"/>
                </a:solidFill>
                <a:latin typeface="Futura Md BT" panose="020B0602020204020303" pitchFamily="34" charset="0"/>
              </a:rPr>
              <a:t>[2] Hathorne, E. C.</a:t>
            </a:r>
            <a:r>
              <a:rPr lang="en-GB" sz="2800" i="1" dirty="0">
                <a:solidFill>
                  <a:schemeClr val="bg1"/>
                </a:solidFill>
                <a:latin typeface="Futura Md BT" panose="020B0602020204020303" pitchFamily="34" charset="0"/>
              </a:rPr>
              <a:t> et al.</a:t>
            </a:r>
            <a:r>
              <a:rPr lang="en-GB" sz="2800" dirty="0">
                <a:solidFill>
                  <a:schemeClr val="bg1"/>
                </a:solidFill>
                <a:latin typeface="Futura Md BT" panose="020B0602020204020303" pitchFamily="34" charset="0"/>
              </a:rPr>
              <a:t> </a:t>
            </a:r>
            <a:r>
              <a:rPr lang="en-GB" sz="2800" u="sng" dirty="0">
                <a:solidFill>
                  <a:schemeClr val="bg1"/>
                </a:solidFill>
                <a:latin typeface="Futura Md BT" panose="020B0602020204020303" pitchFamily="34" charset="0"/>
              </a:rPr>
              <a:t>Geochemistry Geophysics </a:t>
            </a:r>
            <a:r>
              <a:rPr lang="en-GB" sz="2800" u="sng" dirty="0" err="1">
                <a:solidFill>
                  <a:schemeClr val="bg1"/>
                </a:solidFill>
                <a:latin typeface="Futura Md BT" panose="020B0602020204020303" pitchFamily="34" charset="0"/>
              </a:rPr>
              <a:t>Geosystems</a:t>
            </a:r>
            <a:r>
              <a:rPr lang="en-GB" sz="2800" u="sng" dirty="0">
                <a:solidFill>
                  <a:schemeClr val="bg1"/>
                </a:solidFill>
                <a:latin typeface="Futura Md BT" panose="020B0602020204020303" pitchFamily="34" charset="0"/>
              </a:rPr>
              <a:t>,</a:t>
            </a:r>
            <a:r>
              <a:rPr lang="en-GB" sz="2800" dirty="0">
                <a:solidFill>
                  <a:schemeClr val="bg1"/>
                </a:solidFill>
                <a:latin typeface="Futura Md BT" panose="020B0602020204020303" pitchFamily="34" charset="0"/>
              </a:rPr>
              <a:t> 2012. 13: </a:t>
            </a:r>
          </a:p>
          <a:p>
            <a:r>
              <a:rPr lang="en-GB" sz="2800" dirty="0">
                <a:solidFill>
                  <a:schemeClr val="bg1"/>
                </a:solidFill>
                <a:latin typeface="Futura Md BT" panose="020B0602020204020303" pitchFamily="34" charset="0"/>
              </a:rPr>
              <a:t>[3] van de Flierdt, T.</a:t>
            </a:r>
            <a:r>
              <a:rPr lang="en-GB" sz="2800" i="1" dirty="0">
                <a:solidFill>
                  <a:schemeClr val="bg1"/>
                </a:solidFill>
                <a:latin typeface="Futura Md BT" panose="020B0602020204020303" pitchFamily="34" charset="0"/>
              </a:rPr>
              <a:t> et al.</a:t>
            </a:r>
            <a:r>
              <a:rPr lang="en-GB" sz="2800" dirty="0">
                <a:solidFill>
                  <a:schemeClr val="bg1"/>
                </a:solidFill>
                <a:latin typeface="Futura Md BT" panose="020B0602020204020303" pitchFamily="34" charset="0"/>
              </a:rPr>
              <a:t> </a:t>
            </a:r>
            <a:r>
              <a:rPr lang="en-GB" sz="2800" u="sng" dirty="0">
                <a:solidFill>
                  <a:schemeClr val="bg1"/>
                </a:solidFill>
                <a:latin typeface="Futura Md BT" panose="020B0602020204020303" pitchFamily="34" charset="0"/>
              </a:rPr>
              <a:t>Limnology and Oceanography-Methods,</a:t>
            </a:r>
            <a:r>
              <a:rPr lang="en-GB" sz="2800" dirty="0">
                <a:solidFill>
                  <a:schemeClr val="bg1"/>
                </a:solidFill>
                <a:latin typeface="Futura Md BT" panose="020B0602020204020303" pitchFamily="34" charset="0"/>
              </a:rPr>
              <a:t> 2012. 10: 234-251.</a:t>
            </a:r>
            <a:endParaRPr lang="en-US" altLang="en-US" sz="2800" dirty="0">
              <a:solidFill>
                <a:schemeClr val="bg1"/>
              </a:solidFill>
              <a:latin typeface="Futura Md BT" panose="020B0602020204020303" pitchFamily="34" charset="0"/>
            </a:endParaRPr>
          </a:p>
        </p:txBody>
      </p:sp>
      <p:sp>
        <p:nvSpPr>
          <p:cNvPr id="14347" name="Rectangle 17"/>
          <p:cNvSpPr>
            <a:spLocks noChangeArrowheads="1"/>
          </p:cNvSpPr>
          <p:nvPr/>
        </p:nvSpPr>
        <p:spPr bwMode="auto">
          <a:xfrm>
            <a:off x="5835650" y="3781425"/>
            <a:ext cx="36972875" cy="682625"/>
          </a:xfrm>
          <a:prstGeom prst="rect">
            <a:avLst/>
          </a:prstGeom>
          <a:gradFill rotWithShape="1">
            <a:gsLst>
              <a:gs pos="0">
                <a:srgbClr val="FFFFFF">
                  <a:alpha val="0"/>
                </a:srgbClr>
              </a:gs>
              <a:gs pos="100000">
                <a:schemeClr val="tx1">
                  <a:alpha val="51999"/>
                </a:schemeClr>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4156075">
              <a:defRPr sz="2400">
                <a:solidFill>
                  <a:schemeClr val="tx1"/>
                </a:solidFill>
                <a:latin typeface="Times New Roman" pitchFamily="18" charset="0"/>
                <a:ea typeface="MS PGothic" pitchFamily="34" charset="-128"/>
              </a:defRPr>
            </a:lvl1pPr>
            <a:lvl2pPr marL="742950" indent="-285750" defTabSz="4156075">
              <a:defRPr sz="2400">
                <a:solidFill>
                  <a:schemeClr val="tx1"/>
                </a:solidFill>
                <a:latin typeface="Times New Roman" pitchFamily="18" charset="0"/>
                <a:ea typeface="MS PGothic" pitchFamily="34" charset="-128"/>
              </a:defRPr>
            </a:lvl2pPr>
            <a:lvl3pPr marL="1143000" indent="-228600" defTabSz="4156075">
              <a:defRPr sz="2400">
                <a:solidFill>
                  <a:schemeClr val="tx1"/>
                </a:solidFill>
                <a:latin typeface="Times New Roman" pitchFamily="18" charset="0"/>
                <a:ea typeface="MS PGothic" pitchFamily="34" charset="-128"/>
              </a:defRPr>
            </a:lvl3pPr>
            <a:lvl4pPr marL="1600200" indent="-228600" defTabSz="4156075">
              <a:defRPr sz="2400">
                <a:solidFill>
                  <a:schemeClr val="tx1"/>
                </a:solidFill>
                <a:latin typeface="Times New Roman" pitchFamily="18" charset="0"/>
                <a:ea typeface="MS PGothic" pitchFamily="34" charset="-128"/>
              </a:defRPr>
            </a:lvl4pPr>
            <a:lvl5pPr marL="2057400" indent="-228600" defTabSz="4156075">
              <a:defRPr sz="2400">
                <a:solidFill>
                  <a:schemeClr val="tx1"/>
                </a:solidFill>
                <a:latin typeface="Times New Roman" pitchFamily="18" charset="0"/>
                <a:ea typeface="MS PGothic" pitchFamily="34" charset="-128"/>
              </a:defRPr>
            </a:lvl5pPr>
            <a:lvl6pPr marL="2514600" indent="-228600" defTabSz="4156075"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4156075"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4156075"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4156075"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latin typeface="Arial" pitchFamily="34" charset="0"/>
            </a:endParaRPr>
          </a:p>
        </p:txBody>
      </p:sp>
      <p:cxnSp>
        <p:nvCxnSpPr>
          <p:cNvPr id="20" name="Straight Connector 19"/>
          <p:cNvCxnSpPr/>
          <p:nvPr/>
        </p:nvCxnSpPr>
        <p:spPr bwMode="auto">
          <a:xfrm flipH="1">
            <a:off x="5819775" y="317500"/>
            <a:ext cx="9525" cy="44816713"/>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2" name="Rectangle 96"/>
          <p:cNvSpPr>
            <a:spLocks noChangeArrowheads="1"/>
          </p:cNvSpPr>
          <p:nvPr/>
        </p:nvSpPr>
        <p:spPr bwMode="auto">
          <a:xfrm>
            <a:off x="6832600" y="3873500"/>
            <a:ext cx="16198850" cy="459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74405" tIns="37202" rIns="74405" bIns="37202">
            <a:spAutoFit/>
          </a:bodyPr>
          <a:lstStyle/>
          <a:p>
            <a:pPr defTabSz="744538">
              <a:defRPr/>
            </a:pPr>
            <a:r>
              <a:rPr lang="en-GB" sz="2500" dirty="0" smtClean="0">
                <a:solidFill>
                  <a:srgbClr val="FFFFFF"/>
                </a:solidFill>
                <a:latin typeface="Trebuchet MS"/>
                <a:ea typeface="ＭＳ Ｐゴシック" charset="0"/>
                <a:cs typeface="Trebuchet MS"/>
              </a:rPr>
              <a:t>Tim Brand</a:t>
            </a:r>
            <a:r>
              <a:rPr lang="en-GB" sz="2500" baseline="30000" dirty="0" smtClean="0">
                <a:solidFill>
                  <a:srgbClr val="FFFFFF"/>
                </a:solidFill>
                <a:latin typeface="Trebuchet MS"/>
                <a:ea typeface="ＭＳ Ｐゴシック" charset="0"/>
                <a:cs typeface="Trebuchet MS"/>
              </a:rPr>
              <a:t>1</a:t>
            </a:r>
            <a:r>
              <a:rPr lang="en-GB" sz="2500" dirty="0" smtClean="0">
                <a:solidFill>
                  <a:srgbClr val="FFFFFF"/>
                </a:solidFill>
                <a:latin typeface="Trebuchet MS"/>
                <a:ea typeface="ＭＳ Ｐゴシック" charset="0"/>
                <a:cs typeface="Trebuchet MS"/>
              </a:rPr>
              <a:t> (</a:t>
            </a:r>
            <a:r>
              <a:rPr lang="en-GB" sz="2500" dirty="0" smtClean="0">
                <a:solidFill>
                  <a:srgbClr val="FFFFFF"/>
                </a:solidFill>
                <a:latin typeface="Trebuchet MS"/>
                <a:ea typeface="ＭＳ Ｐゴシック" charset="0"/>
                <a:cs typeface="Trebuchet MS"/>
                <a:hlinkClick r:id="rId3"/>
              </a:rPr>
              <a:t>tim.brand@sams.ac.uk</a:t>
            </a:r>
            <a:r>
              <a:rPr lang="en-GB" sz="2500" dirty="0" smtClean="0">
                <a:solidFill>
                  <a:srgbClr val="FFFFFF"/>
                </a:solidFill>
                <a:latin typeface="Trebuchet MS"/>
                <a:ea typeface="ＭＳ Ｐゴシック" charset="0"/>
                <a:cs typeface="Trebuchet MS"/>
              </a:rPr>
              <a:t>), Kirsty Crocket</a:t>
            </a:r>
            <a:r>
              <a:rPr lang="en-GB" sz="2500" baseline="30000" dirty="0" smtClean="0">
                <a:solidFill>
                  <a:srgbClr val="FFFFFF"/>
                </a:solidFill>
                <a:latin typeface="Trebuchet MS"/>
                <a:ea typeface="ＭＳ Ｐゴシック" charset="0"/>
                <a:cs typeface="Trebuchet MS"/>
              </a:rPr>
              <a:t>1</a:t>
            </a:r>
            <a:r>
              <a:rPr lang="en-GB" sz="2500" dirty="0" smtClean="0">
                <a:solidFill>
                  <a:srgbClr val="FFFFFF"/>
                </a:solidFill>
                <a:latin typeface="Trebuchet MS"/>
                <a:ea typeface="ＭＳ Ｐゴシック" charset="0"/>
                <a:cs typeface="Trebuchet MS"/>
              </a:rPr>
              <a:t>, Richard Abell</a:t>
            </a:r>
            <a:r>
              <a:rPr lang="en-GB" sz="2500" baseline="30000" dirty="0" smtClean="0">
                <a:solidFill>
                  <a:srgbClr val="FFFFFF"/>
                </a:solidFill>
                <a:latin typeface="Trebuchet MS"/>
                <a:ea typeface="ＭＳ Ｐゴシック" charset="0"/>
                <a:cs typeface="Trebuchet MS"/>
              </a:rPr>
              <a:t>1</a:t>
            </a:r>
            <a:r>
              <a:rPr lang="en-GB" sz="2500" dirty="0" smtClean="0">
                <a:solidFill>
                  <a:srgbClr val="FFFFFF"/>
                </a:solidFill>
                <a:latin typeface="Trebuchet MS"/>
                <a:ea typeface="ＭＳ Ｐゴシック" charset="0"/>
                <a:cs typeface="Trebuchet MS"/>
              </a:rPr>
              <a:t>, John Howe</a:t>
            </a:r>
            <a:r>
              <a:rPr lang="en-GB" sz="2500" baseline="30000" dirty="0" smtClean="0">
                <a:solidFill>
                  <a:srgbClr val="FFFFFF"/>
                </a:solidFill>
                <a:latin typeface="Trebuchet MS"/>
                <a:ea typeface="ＭＳ Ｐゴシック" charset="0"/>
                <a:cs typeface="Trebuchet MS"/>
              </a:rPr>
              <a:t>1</a:t>
            </a:r>
            <a:r>
              <a:rPr lang="en-GB" sz="2500" dirty="0" smtClean="0">
                <a:solidFill>
                  <a:srgbClr val="FFFFFF"/>
                </a:solidFill>
                <a:latin typeface="Trebuchet MS"/>
                <a:ea typeface="ＭＳ Ｐゴシック" charset="0"/>
                <a:cs typeface="Trebuchet MS"/>
              </a:rPr>
              <a:t>, Ed Hathorne</a:t>
            </a:r>
            <a:r>
              <a:rPr lang="en-GB" sz="2500" baseline="30000" dirty="0" smtClean="0">
                <a:solidFill>
                  <a:srgbClr val="FFFFFF"/>
                </a:solidFill>
                <a:latin typeface="Trebuchet MS"/>
                <a:ea typeface="ＭＳ Ｐゴシック" charset="0"/>
                <a:cs typeface="Trebuchet MS"/>
              </a:rPr>
              <a:t>2</a:t>
            </a:r>
            <a:endParaRPr lang="en-GB" sz="2500" baseline="30000" dirty="0">
              <a:solidFill>
                <a:srgbClr val="FFFFFF"/>
              </a:solidFill>
              <a:latin typeface="Trebuchet MS"/>
              <a:ea typeface="ＭＳ Ｐゴシック" charset="0"/>
              <a:cs typeface="Trebuchet MS"/>
            </a:endParaRPr>
          </a:p>
        </p:txBody>
      </p:sp>
      <p:sp>
        <p:nvSpPr>
          <p:cNvPr id="23" name="Rectangle 95"/>
          <p:cNvSpPr>
            <a:spLocks noChangeArrowheads="1"/>
          </p:cNvSpPr>
          <p:nvPr/>
        </p:nvSpPr>
        <p:spPr bwMode="auto">
          <a:xfrm>
            <a:off x="18059400" y="3960813"/>
            <a:ext cx="24125238" cy="398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74405" tIns="37202" rIns="74405" bIns="37202">
            <a:spAutoFit/>
          </a:bodyPr>
          <a:lstStyle/>
          <a:p>
            <a:pPr marL="371475" indent="-371475" algn="r" defTabSz="744538">
              <a:spcBef>
                <a:spcPct val="50000"/>
              </a:spcBef>
              <a:defRPr/>
            </a:pPr>
            <a:r>
              <a:rPr lang="en-GB" sz="2100" dirty="0">
                <a:solidFill>
                  <a:schemeClr val="bg1"/>
                </a:solidFill>
                <a:latin typeface="Trebuchet MS" charset="0"/>
                <a:ea typeface="ＭＳ Ｐゴシック" charset="0"/>
                <a:cs typeface="Times New Roman" charset="0"/>
              </a:rPr>
              <a:t>1. SAMS, Scottish Marine Institute, Oban, Scotland, </a:t>
            </a:r>
            <a:r>
              <a:rPr lang="en-GB" sz="2100" dirty="0" smtClean="0">
                <a:solidFill>
                  <a:schemeClr val="bg1"/>
                </a:solidFill>
                <a:latin typeface="Trebuchet MS" charset="0"/>
                <a:ea typeface="ＭＳ Ｐゴシック" charset="0"/>
                <a:cs typeface="Times New Roman" charset="0"/>
              </a:rPr>
              <a:t>UK. 2. GEOMAR, Helmholtz Centre for Ocean Research Kiel, </a:t>
            </a:r>
            <a:r>
              <a:rPr lang="en-GB" sz="2100" dirty="0" err="1" smtClean="0">
                <a:solidFill>
                  <a:schemeClr val="bg1"/>
                </a:solidFill>
                <a:latin typeface="Trebuchet MS" charset="0"/>
                <a:ea typeface="ＭＳ Ｐゴシック" charset="0"/>
                <a:cs typeface="Times New Roman" charset="0"/>
              </a:rPr>
              <a:t>Wischhofstrasse</a:t>
            </a:r>
            <a:r>
              <a:rPr lang="en-GB" sz="2100" dirty="0" smtClean="0">
                <a:solidFill>
                  <a:schemeClr val="bg1"/>
                </a:solidFill>
                <a:latin typeface="Trebuchet MS" charset="0"/>
                <a:ea typeface="ＭＳ Ｐゴシック" charset="0"/>
                <a:cs typeface="Times New Roman" charset="0"/>
              </a:rPr>
              <a:t> 1-3, D-24148 Kiel, Germany.</a:t>
            </a:r>
            <a:endParaRPr lang="en-GB" sz="2100" dirty="0">
              <a:solidFill>
                <a:schemeClr val="bg1"/>
              </a:solidFill>
              <a:latin typeface="Trebuchet MS" charset="0"/>
              <a:ea typeface="ＭＳ Ｐゴシック" charset="0"/>
              <a:cs typeface="Times New Roman" charset="0"/>
            </a:endParaRPr>
          </a:p>
        </p:txBody>
      </p:sp>
      <p:sp>
        <p:nvSpPr>
          <p:cNvPr id="14351" name="TextBox 23"/>
          <p:cNvSpPr txBox="1">
            <a:spLocks noChangeArrowheads="1"/>
          </p:cNvSpPr>
          <p:nvPr/>
        </p:nvSpPr>
        <p:spPr bwMode="auto">
          <a:xfrm>
            <a:off x="717550" y="25195213"/>
            <a:ext cx="4519613" cy="342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nSpc>
                <a:spcPct val="120000"/>
              </a:lnSpc>
            </a:pPr>
            <a:r>
              <a:rPr lang="en-US" altLang="en-US" sz="2000">
                <a:latin typeface="Trebuchet MS" pitchFamily="34" charset="0"/>
              </a:rPr>
              <a:t>SAMS, </a:t>
            </a:r>
          </a:p>
          <a:p>
            <a:pPr>
              <a:lnSpc>
                <a:spcPct val="120000"/>
              </a:lnSpc>
            </a:pPr>
            <a:r>
              <a:rPr lang="en-US" altLang="en-US" sz="2000">
                <a:latin typeface="Trebuchet MS" pitchFamily="34" charset="0"/>
              </a:rPr>
              <a:t>Scottish Marine Institute,</a:t>
            </a:r>
          </a:p>
          <a:p>
            <a:pPr>
              <a:lnSpc>
                <a:spcPct val="120000"/>
              </a:lnSpc>
            </a:pPr>
            <a:r>
              <a:rPr lang="en-US" altLang="en-US" sz="2000">
                <a:latin typeface="Trebuchet MS" pitchFamily="34" charset="0"/>
              </a:rPr>
              <a:t>Oban, Argyll, </a:t>
            </a:r>
          </a:p>
          <a:p>
            <a:pPr>
              <a:lnSpc>
                <a:spcPct val="120000"/>
              </a:lnSpc>
            </a:pPr>
            <a:r>
              <a:rPr lang="en-US" altLang="en-US" sz="2000">
                <a:latin typeface="Trebuchet MS" pitchFamily="34" charset="0"/>
              </a:rPr>
              <a:t>PA37 1QA</a:t>
            </a:r>
          </a:p>
          <a:p>
            <a:pPr>
              <a:lnSpc>
                <a:spcPct val="120000"/>
              </a:lnSpc>
            </a:pPr>
            <a:endParaRPr lang="en-US" altLang="en-US" sz="2000">
              <a:latin typeface="Trebuchet MS" pitchFamily="34" charset="0"/>
            </a:endParaRPr>
          </a:p>
          <a:p>
            <a:pPr>
              <a:lnSpc>
                <a:spcPct val="120000"/>
              </a:lnSpc>
            </a:pPr>
            <a:endParaRPr lang="en-US" altLang="en-US" sz="2000" baseline="30000">
              <a:latin typeface="Trebuchet MS" pitchFamily="34" charset="0"/>
            </a:endParaRPr>
          </a:p>
          <a:p>
            <a:pPr>
              <a:lnSpc>
                <a:spcPct val="120000"/>
              </a:lnSpc>
            </a:pPr>
            <a:r>
              <a:rPr lang="en-US" altLang="en-US" sz="2000">
                <a:latin typeface="Trebuchet MS" pitchFamily="34" charset="0"/>
              </a:rPr>
              <a:t>T: (+44) (0)1631 559000</a:t>
            </a:r>
          </a:p>
          <a:p>
            <a:pPr>
              <a:lnSpc>
                <a:spcPct val="120000"/>
              </a:lnSpc>
            </a:pPr>
            <a:r>
              <a:rPr lang="en-US" altLang="en-US" sz="2000">
                <a:latin typeface="Trebuchet MS" pitchFamily="34" charset="0"/>
              </a:rPr>
              <a:t>F: (+44) (0)1631 559001</a:t>
            </a:r>
          </a:p>
          <a:p>
            <a:pPr>
              <a:lnSpc>
                <a:spcPct val="120000"/>
              </a:lnSpc>
            </a:pPr>
            <a:r>
              <a:rPr lang="en-US" altLang="en-US" sz="2000">
                <a:latin typeface="Trebuchet MS" pitchFamily="34" charset="0"/>
              </a:rPr>
              <a:t>E: info@sams.ac.uk</a:t>
            </a:r>
          </a:p>
          <a:p>
            <a:pPr>
              <a:lnSpc>
                <a:spcPct val="120000"/>
              </a:lnSpc>
            </a:pPr>
            <a:r>
              <a:rPr lang="en-US" altLang="en-US" sz="2000">
                <a:latin typeface="Trebuchet MS" pitchFamily="34" charset="0"/>
              </a:rPr>
              <a:t>W: http://www.sams.ac.uk</a:t>
            </a:r>
          </a:p>
          <a:p>
            <a:endParaRPr lang="en-US" altLang="en-US" sz="1800"/>
          </a:p>
        </p:txBody>
      </p:sp>
      <p:sp>
        <p:nvSpPr>
          <p:cNvPr id="14352" name="Rectangle 18"/>
          <p:cNvSpPr>
            <a:spLocks noChangeArrowheads="1"/>
          </p:cNvSpPr>
          <p:nvPr/>
        </p:nvSpPr>
        <p:spPr bwMode="auto">
          <a:xfrm>
            <a:off x="0" y="0"/>
            <a:ext cx="42808525" cy="458788"/>
          </a:xfrm>
          <a:prstGeom prst="rect">
            <a:avLst/>
          </a:prstGeom>
          <a:solidFill>
            <a:srgbClr val="192658"/>
          </a:solidFill>
          <a:ln w="9525">
            <a:solidFill>
              <a:schemeClr val="tx1"/>
            </a:solidFill>
            <a:round/>
            <a:headEnd/>
            <a:tailEnd/>
          </a:ln>
        </p:spPr>
        <p:txBody>
          <a:bodyPr/>
          <a:lstStyle>
            <a:lvl1pPr defTabSz="4156075">
              <a:defRPr sz="2400">
                <a:solidFill>
                  <a:schemeClr val="tx1"/>
                </a:solidFill>
                <a:latin typeface="Times New Roman" pitchFamily="18" charset="0"/>
                <a:ea typeface="MS PGothic" pitchFamily="34" charset="-128"/>
              </a:defRPr>
            </a:lvl1pPr>
            <a:lvl2pPr marL="742950" indent="-285750" defTabSz="4156075">
              <a:defRPr sz="2400">
                <a:solidFill>
                  <a:schemeClr val="tx1"/>
                </a:solidFill>
                <a:latin typeface="Times New Roman" pitchFamily="18" charset="0"/>
                <a:ea typeface="MS PGothic" pitchFamily="34" charset="-128"/>
              </a:defRPr>
            </a:lvl2pPr>
            <a:lvl3pPr marL="1143000" indent="-228600" defTabSz="4156075">
              <a:defRPr sz="2400">
                <a:solidFill>
                  <a:schemeClr val="tx1"/>
                </a:solidFill>
                <a:latin typeface="Times New Roman" pitchFamily="18" charset="0"/>
                <a:ea typeface="MS PGothic" pitchFamily="34" charset="-128"/>
              </a:defRPr>
            </a:lvl3pPr>
            <a:lvl4pPr marL="1600200" indent="-228600" defTabSz="4156075">
              <a:defRPr sz="2400">
                <a:solidFill>
                  <a:schemeClr val="tx1"/>
                </a:solidFill>
                <a:latin typeface="Times New Roman" pitchFamily="18" charset="0"/>
                <a:ea typeface="MS PGothic" pitchFamily="34" charset="-128"/>
              </a:defRPr>
            </a:lvl4pPr>
            <a:lvl5pPr marL="2057400" indent="-228600" defTabSz="4156075">
              <a:defRPr sz="2400">
                <a:solidFill>
                  <a:schemeClr val="tx1"/>
                </a:solidFill>
                <a:latin typeface="Times New Roman" pitchFamily="18" charset="0"/>
                <a:ea typeface="MS PGothic" pitchFamily="34" charset="-128"/>
              </a:defRPr>
            </a:lvl5pPr>
            <a:lvl6pPr marL="2514600" indent="-228600" defTabSz="4156075"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4156075"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4156075"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4156075"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latin typeface="Arial" pitchFamily="34" charset="0"/>
            </a:endParaRPr>
          </a:p>
        </p:txBody>
      </p:sp>
      <p:sp>
        <p:nvSpPr>
          <p:cNvPr id="14353" name="Rectangle 20"/>
          <p:cNvSpPr>
            <a:spLocks noChangeArrowheads="1"/>
          </p:cNvSpPr>
          <p:nvPr/>
        </p:nvSpPr>
        <p:spPr bwMode="auto">
          <a:xfrm>
            <a:off x="0" y="0"/>
            <a:ext cx="42845038" cy="460375"/>
          </a:xfrm>
          <a:prstGeom prst="rect">
            <a:avLst/>
          </a:prstGeom>
          <a:gradFill rotWithShape="1">
            <a:gsLst>
              <a:gs pos="0">
                <a:srgbClr val="FFFFFF">
                  <a:alpha val="0"/>
                </a:srgbClr>
              </a:gs>
              <a:gs pos="100000">
                <a:schemeClr val="tx1">
                  <a:alpha val="51999"/>
                </a:schemeClr>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4156075">
              <a:defRPr sz="2400">
                <a:solidFill>
                  <a:schemeClr val="tx1"/>
                </a:solidFill>
                <a:latin typeface="Times New Roman" pitchFamily="18" charset="0"/>
                <a:ea typeface="MS PGothic" pitchFamily="34" charset="-128"/>
              </a:defRPr>
            </a:lvl1pPr>
            <a:lvl2pPr marL="742950" indent="-285750" defTabSz="4156075">
              <a:defRPr sz="2400">
                <a:solidFill>
                  <a:schemeClr val="tx1"/>
                </a:solidFill>
                <a:latin typeface="Times New Roman" pitchFamily="18" charset="0"/>
                <a:ea typeface="MS PGothic" pitchFamily="34" charset="-128"/>
              </a:defRPr>
            </a:lvl2pPr>
            <a:lvl3pPr marL="1143000" indent="-228600" defTabSz="4156075">
              <a:defRPr sz="2400">
                <a:solidFill>
                  <a:schemeClr val="tx1"/>
                </a:solidFill>
                <a:latin typeface="Times New Roman" pitchFamily="18" charset="0"/>
                <a:ea typeface="MS PGothic" pitchFamily="34" charset="-128"/>
              </a:defRPr>
            </a:lvl3pPr>
            <a:lvl4pPr marL="1600200" indent="-228600" defTabSz="4156075">
              <a:defRPr sz="2400">
                <a:solidFill>
                  <a:schemeClr val="tx1"/>
                </a:solidFill>
                <a:latin typeface="Times New Roman" pitchFamily="18" charset="0"/>
                <a:ea typeface="MS PGothic" pitchFamily="34" charset="-128"/>
              </a:defRPr>
            </a:lvl4pPr>
            <a:lvl5pPr marL="2057400" indent="-228600" defTabSz="4156075">
              <a:defRPr sz="2400">
                <a:solidFill>
                  <a:schemeClr val="tx1"/>
                </a:solidFill>
                <a:latin typeface="Times New Roman" pitchFamily="18" charset="0"/>
                <a:ea typeface="MS PGothic" pitchFamily="34" charset="-128"/>
              </a:defRPr>
            </a:lvl5pPr>
            <a:lvl6pPr marL="2514600" indent="-228600" defTabSz="4156075"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4156075"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4156075"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4156075"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latin typeface="Arial" pitchFamily="34" charset="0"/>
            </a:endParaRPr>
          </a:p>
        </p:txBody>
      </p:sp>
      <p:sp>
        <p:nvSpPr>
          <p:cNvPr id="26" name="Rectangle 25"/>
          <p:cNvSpPr/>
          <p:nvPr/>
        </p:nvSpPr>
        <p:spPr>
          <a:xfrm>
            <a:off x="15124313" y="14587154"/>
            <a:ext cx="2534859" cy="5069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
          <p:cNvGrpSpPr/>
          <p:nvPr/>
        </p:nvGrpSpPr>
        <p:grpSpPr>
          <a:xfrm>
            <a:off x="15882099" y="5036678"/>
            <a:ext cx="14981436" cy="7480689"/>
            <a:chOff x="6335713" y="5097264"/>
            <a:chExt cx="14981436" cy="7480689"/>
          </a:xfrm>
        </p:grpSpPr>
        <p:grpSp>
          <p:nvGrpSpPr>
            <p:cNvPr id="18" name="Group 17"/>
            <p:cNvGrpSpPr>
              <a:grpSpLocks noChangeAspect="1"/>
            </p:cNvGrpSpPr>
            <p:nvPr/>
          </p:nvGrpSpPr>
          <p:grpSpPr>
            <a:xfrm>
              <a:off x="16020637" y="5097264"/>
              <a:ext cx="5296512" cy="7296024"/>
              <a:chOff x="323528" y="1556792"/>
              <a:chExt cx="3397799" cy="4680520"/>
            </a:xfrm>
          </p:grpSpPr>
          <p:pic>
            <p:nvPicPr>
              <p:cNvPr id="19"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690" t="1857"/>
              <a:stretch/>
            </p:blipFill>
            <p:spPr bwMode="auto">
              <a:xfrm>
                <a:off x="395536" y="1628800"/>
                <a:ext cx="3325791"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ectangle 20"/>
              <p:cNvSpPr/>
              <p:nvPr/>
            </p:nvSpPr>
            <p:spPr>
              <a:xfrm>
                <a:off x="323528" y="1556792"/>
                <a:ext cx="1224136"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7" name="Title 1"/>
            <p:cNvSpPr txBox="1">
              <a:spLocks/>
            </p:cNvSpPr>
            <p:nvPr/>
          </p:nvSpPr>
          <p:spPr>
            <a:xfrm>
              <a:off x="6335713" y="5209511"/>
              <a:ext cx="9750641" cy="1593918"/>
            </a:xfrm>
            <a:prstGeom prst="rect">
              <a:avLst/>
            </a:prstGeom>
          </p:spPr>
          <p:txBody>
            <a:bodyPr>
              <a:noAutofit/>
            </a:bodyPr>
            <a:lstStyle>
              <a:lvl1pPr algn="ctr" defTabSz="4075113" rtl="0" eaLnBrk="0" fontAlgn="base" hangingPunct="0">
                <a:spcBef>
                  <a:spcPct val="0"/>
                </a:spcBef>
                <a:spcAft>
                  <a:spcPct val="0"/>
                </a:spcAft>
                <a:defRPr sz="19600">
                  <a:solidFill>
                    <a:schemeClr val="tx2"/>
                  </a:solidFill>
                  <a:latin typeface="+mj-lt"/>
                  <a:ea typeface="MS PGothic" pitchFamily="34" charset="-128"/>
                  <a:cs typeface="ＭＳ Ｐゴシック" charset="0"/>
                </a:defRPr>
              </a:lvl1pPr>
              <a:lvl2pPr algn="ctr" defTabSz="4075113" rtl="0" eaLnBrk="0" fontAlgn="base" hangingPunct="0">
                <a:spcBef>
                  <a:spcPct val="0"/>
                </a:spcBef>
                <a:spcAft>
                  <a:spcPct val="0"/>
                </a:spcAft>
                <a:defRPr sz="19600">
                  <a:solidFill>
                    <a:schemeClr val="tx2"/>
                  </a:solidFill>
                  <a:latin typeface="Times New Roman" charset="0"/>
                  <a:ea typeface="MS PGothic" pitchFamily="34" charset="-128"/>
                  <a:cs typeface="ＭＳ Ｐゴシック" charset="0"/>
                </a:defRPr>
              </a:lvl2pPr>
              <a:lvl3pPr algn="ctr" defTabSz="4075113" rtl="0" eaLnBrk="0" fontAlgn="base" hangingPunct="0">
                <a:spcBef>
                  <a:spcPct val="0"/>
                </a:spcBef>
                <a:spcAft>
                  <a:spcPct val="0"/>
                </a:spcAft>
                <a:defRPr sz="19600">
                  <a:solidFill>
                    <a:schemeClr val="tx2"/>
                  </a:solidFill>
                  <a:latin typeface="Times New Roman" charset="0"/>
                  <a:ea typeface="MS PGothic" pitchFamily="34" charset="-128"/>
                  <a:cs typeface="ＭＳ Ｐゴシック" charset="0"/>
                </a:defRPr>
              </a:lvl3pPr>
              <a:lvl4pPr algn="ctr" defTabSz="4075113" rtl="0" eaLnBrk="0" fontAlgn="base" hangingPunct="0">
                <a:spcBef>
                  <a:spcPct val="0"/>
                </a:spcBef>
                <a:spcAft>
                  <a:spcPct val="0"/>
                </a:spcAft>
                <a:defRPr sz="19600">
                  <a:solidFill>
                    <a:schemeClr val="tx2"/>
                  </a:solidFill>
                  <a:latin typeface="Times New Roman" charset="0"/>
                  <a:ea typeface="MS PGothic" pitchFamily="34" charset="-128"/>
                  <a:cs typeface="ＭＳ Ｐゴシック" charset="0"/>
                </a:defRPr>
              </a:lvl4pPr>
              <a:lvl5pPr algn="ctr" defTabSz="4075113" rtl="0" eaLnBrk="0" fontAlgn="base" hangingPunct="0">
                <a:spcBef>
                  <a:spcPct val="0"/>
                </a:spcBef>
                <a:spcAft>
                  <a:spcPct val="0"/>
                </a:spcAft>
                <a:defRPr sz="19600">
                  <a:solidFill>
                    <a:schemeClr val="tx2"/>
                  </a:solidFill>
                  <a:latin typeface="Times New Roman" charset="0"/>
                  <a:ea typeface="MS PGothic" pitchFamily="34" charset="-128"/>
                  <a:cs typeface="ＭＳ Ｐゴシック" charset="0"/>
                </a:defRPr>
              </a:lvl5pPr>
              <a:lvl6pPr marL="457200" algn="ctr" defTabSz="4075113" rtl="0" eaLnBrk="0" fontAlgn="base" hangingPunct="0">
                <a:spcBef>
                  <a:spcPct val="0"/>
                </a:spcBef>
                <a:spcAft>
                  <a:spcPct val="0"/>
                </a:spcAft>
                <a:defRPr sz="19600">
                  <a:solidFill>
                    <a:schemeClr val="tx2"/>
                  </a:solidFill>
                  <a:latin typeface="Times New Roman" charset="0"/>
                  <a:ea typeface="ＭＳ Ｐゴシック" charset="0"/>
                </a:defRPr>
              </a:lvl6pPr>
              <a:lvl7pPr marL="914400" algn="ctr" defTabSz="4075113" rtl="0" eaLnBrk="0" fontAlgn="base" hangingPunct="0">
                <a:spcBef>
                  <a:spcPct val="0"/>
                </a:spcBef>
                <a:spcAft>
                  <a:spcPct val="0"/>
                </a:spcAft>
                <a:defRPr sz="19600">
                  <a:solidFill>
                    <a:schemeClr val="tx2"/>
                  </a:solidFill>
                  <a:latin typeface="Times New Roman" charset="0"/>
                  <a:ea typeface="ＭＳ Ｐゴシック" charset="0"/>
                </a:defRPr>
              </a:lvl7pPr>
              <a:lvl8pPr marL="1371600" algn="ctr" defTabSz="4075113" rtl="0" eaLnBrk="0" fontAlgn="base" hangingPunct="0">
                <a:spcBef>
                  <a:spcPct val="0"/>
                </a:spcBef>
                <a:spcAft>
                  <a:spcPct val="0"/>
                </a:spcAft>
                <a:defRPr sz="19600">
                  <a:solidFill>
                    <a:schemeClr val="tx2"/>
                  </a:solidFill>
                  <a:latin typeface="Times New Roman" charset="0"/>
                  <a:ea typeface="ＭＳ Ｐゴシック" charset="0"/>
                </a:defRPr>
              </a:lvl8pPr>
              <a:lvl9pPr marL="1828800" algn="ctr" defTabSz="4075113" rtl="0" eaLnBrk="0" fontAlgn="base" hangingPunct="0">
                <a:spcBef>
                  <a:spcPct val="0"/>
                </a:spcBef>
                <a:spcAft>
                  <a:spcPct val="0"/>
                </a:spcAft>
                <a:defRPr sz="19600">
                  <a:solidFill>
                    <a:schemeClr val="tx2"/>
                  </a:solidFill>
                  <a:latin typeface="Times New Roman" charset="0"/>
                  <a:ea typeface="ＭＳ Ｐゴシック" charset="0"/>
                </a:defRPr>
              </a:lvl9pPr>
            </a:lstStyle>
            <a:p>
              <a:pPr algn="l"/>
              <a:r>
                <a:rPr lang="en-GB" sz="4800" b="1" kern="0" dirty="0" err="1" smtClean="0">
                  <a:latin typeface="Futura Md BT" panose="020B0602020204020303" pitchFamily="34" charset="0"/>
                </a:rPr>
                <a:t>SeaFAST</a:t>
              </a:r>
              <a:r>
                <a:rPr lang="en-GB" sz="4800" b="1" kern="0" dirty="0" smtClean="0">
                  <a:latin typeface="Futura Md BT" panose="020B0602020204020303" pitchFamily="34" charset="0"/>
                </a:rPr>
                <a:t> Pico</a:t>
              </a:r>
              <a:br>
                <a:rPr lang="en-GB" sz="4800" b="1" kern="0" dirty="0" smtClean="0">
                  <a:latin typeface="Futura Md BT" panose="020B0602020204020303" pitchFamily="34" charset="0"/>
                </a:rPr>
              </a:br>
              <a:r>
                <a:rPr lang="en-GB" sz="2800" b="1" kern="0" dirty="0">
                  <a:latin typeface="Futura Md BT" panose="020B0602020204020303" pitchFamily="34" charset="0"/>
                </a:rPr>
                <a:t>A</a:t>
              </a:r>
              <a:r>
                <a:rPr lang="en-GB" sz="2800" b="1" kern="0" dirty="0" smtClean="0">
                  <a:latin typeface="Futura Md BT" panose="020B0602020204020303" pitchFamily="34" charset="0"/>
                </a:rPr>
                <a:t>utomated and direct analysis of undiluted seawater</a:t>
              </a:r>
              <a:endParaRPr lang="en-GB" sz="2800" b="1" kern="0" dirty="0">
                <a:latin typeface="Futura Md BT" panose="020B0602020204020303" pitchFamily="34" charset="0"/>
              </a:endParaRPr>
            </a:p>
          </p:txBody>
        </p:sp>
        <p:sp>
          <p:nvSpPr>
            <p:cNvPr id="29" name="TextBox 28"/>
            <p:cNvSpPr txBox="1"/>
            <p:nvPr/>
          </p:nvSpPr>
          <p:spPr>
            <a:xfrm>
              <a:off x="6356699" y="6901412"/>
              <a:ext cx="8888555" cy="2349361"/>
            </a:xfrm>
            <a:prstGeom prst="rect">
              <a:avLst/>
            </a:prstGeom>
            <a:solidFill>
              <a:srgbClr val="5ABFC6">
                <a:alpha val="30196"/>
              </a:srgbClr>
            </a:solidFill>
          </p:spPr>
          <p:txBody>
            <a:bodyPr wrap="square" rtlCol="0">
              <a:spAutoFit/>
            </a:bodyPr>
            <a:lstStyle/>
            <a:p>
              <a:pPr marL="285750" lvl="0" indent="-285750">
                <a:spcBef>
                  <a:spcPts val="200"/>
                </a:spcBef>
                <a:spcAft>
                  <a:spcPts val="200"/>
                </a:spcAft>
                <a:buFont typeface="Arial" panose="020B0604020202020204" pitchFamily="34" charset="0"/>
                <a:buChar char="•"/>
              </a:pPr>
              <a:r>
                <a:rPr lang="en-GB" sz="2800" dirty="0">
                  <a:latin typeface="Futura Md BT" panose="020B0602020204020303" pitchFamily="34" charset="0"/>
                </a:rPr>
                <a:t>A</a:t>
              </a:r>
              <a:r>
                <a:rPr lang="en-GB" sz="2800" dirty="0" smtClean="0">
                  <a:latin typeface="Futura Md BT" panose="020B0602020204020303" pitchFamily="34" charset="0"/>
                </a:rPr>
                <a:t>utomated preconcentration of undiluted seawater</a:t>
              </a:r>
            </a:p>
            <a:p>
              <a:pPr marL="285750" lvl="0" indent="-285750">
                <a:spcBef>
                  <a:spcPts val="200"/>
                </a:spcBef>
                <a:spcAft>
                  <a:spcPts val="200"/>
                </a:spcAft>
                <a:buFont typeface="Arial" panose="020B0604020202020204" pitchFamily="34" charset="0"/>
                <a:buChar char="•"/>
              </a:pPr>
              <a:r>
                <a:rPr lang="en-GB" sz="2800" dirty="0" smtClean="0">
                  <a:latin typeface="Futura Md BT" panose="020B0602020204020303" pitchFamily="34" charset="0"/>
                </a:rPr>
                <a:t>Eliminates manual sample preparation online or offline operation</a:t>
              </a:r>
            </a:p>
            <a:p>
              <a:pPr marL="285750" lvl="0" indent="-285750">
                <a:spcBef>
                  <a:spcPts val="200"/>
                </a:spcBef>
                <a:spcAft>
                  <a:spcPts val="200"/>
                </a:spcAft>
                <a:buFont typeface="Arial" panose="020B0604020202020204" pitchFamily="34" charset="0"/>
                <a:buChar char="•"/>
              </a:pPr>
              <a:r>
                <a:rPr lang="en-GB" sz="2800" dirty="0" smtClean="0">
                  <a:latin typeface="Futura Md BT" panose="020B0602020204020303" pitchFamily="34" charset="0"/>
                </a:rPr>
                <a:t>Multi-element determination</a:t>
              </a:r>
              <a:endParaRPr lang="en-GB" sz="2800" dirty="0">
                <a:latin typeface="Futura Md BT" panose="020B0602020204020303" pitchFamily="34" charset="0"/>
              </a:endParaRPr>
            </a:p>
          </p:txBody>
        </p:sp>
        <p:sp>
          <p:nvSpPr>
            <p:cNvPr id="30" name="Content Placeholder 2"/>
            <p:cNvSpPr txBox="1">
              <a:spLocks/>
            </p:cNvSpPr>
            <p:nvPr/>
          </p:nvSpPr>
          <p:spPr>
            <a:xfrm>
              <a:off x="6335713" y="9281038"/>
              <a:ext cx="8909539" cy="3296915"/>
            </a:xfrm>
            <a:prstGeom prst="rect">
              <a:avLst/>
            </a:prstGeom>
            <a:solidFill>
              <a:srgbClr val="5ABFC6">
                <a:alpha val="30196"/>
              </a:srgbClr>
            </a:solidFill>
          </p:spPr>
          <p:txBody>
            <a:bodyPr numCol="1">
              <a:noAutofit/>
            </a:bodyPr>
            <a:lstStyle>
              <a:lvl1pPr marL="1528763" indent="-1528763" algn="l" defTabSz="4075113" rtl="0" eaLnBrk="0" fontAlgn="base" hangingPunct="0">
                <a:spcBef>
                  <a:spcPct val="20000"/>
                </a:spcBef>
                <a:spcAft>
                  <a:spcPct val="0"/>
                </a:spcAft>
                <a:buChar char="•"/>
                <a:defRPr sz="14300">
                  <a:solidFill>
                    <a:schemeClr val="tx1"/>
                  </a:solidFill>
                  <a:latin typeface="+mn-lt"/>
                  <a:ea typeface="MS PGothic" pitchFamily="34" charset="-128"/>
                  <a:cs typeface="ＭＳ Ｐゴシック" charset="0"/>
                </a:defRPr>
              </a:lvl1pPr>
              <a:lvl2pPr marL="3309938" indent="-1273175" algn="l" defTabSz="4075113" rtl="0" eaLnBrk="0" fontAlgn="base" hangingPunct="0">
                <a:spcBef>
                  <a:spcPct val="20000"/>
                </a:spcBef>
                <a:spcAft>
                  <a:spcPct val="0"/>
                </a:spcAft>
                <a:buChar char="–"/>
                <a:defRPr sz="12400">
                  <a:solidFill>
                    <a:schemeClr val="tx1"/>
                  </a:solidFill>
                  <a:latin typeface="+mn-lt"/>
                  <a:ea typeface="MS PGothic" pitchFamily="34" charset="-128"/>
                </a:defRPr>
              </a:lvl2pPr>
              <a:lvl3pPr marL="5094288" indent="-1019175" algn="l" defTabSz="4075113" rtl="0" eaLnBrk="0" fontAlgn="base" hangingPunct="0">
                <a:spcBef>
                  <a:spcPct val="20000"/>
                </a:spcBef>
                <a:spcAft>
                  <a:spcPct val="0"/>
                </a:spcAft>
                <a:buChar char="•"/>
                <a:defRPr sz="10700">
                  <a:solidFill>
                    <a:schemeClr val="tx1"/>
                  </a:solidFill>
                  <a:latin typeface="+mn-lt"/>
                  <a:ea typeface="MS PGothic" pitchFamily="34" charset="-128"/>
                </a:defRPr>
              </a:lvl3pPr>
              <a:lvl4pPr marL="7131050" indent="-1019175" algn="l" defTabSz="4075113" rtl="0" eaLnBrk="0" fontAlgn="base" hangingPunct="0">
                <a:spcBef>
                  <a:spcPct val="20000"/>
                </a:spcBef>
                <a:spcAft>
                  <a:spcPct val="0"/>
                </a:spcAft>
                <a:buChar char="–"/>
                <a:defRPr sz="8900">
                  <a:solidFill>
                    <a:schemeClr val="tx1"/>
                  </a:solidFill>
                  <a:latin typeface="+mn-lt"/>
                  <a:ea typeface="MS PGothic" pitchFamily="34" charset="-128"/>
                </a:defRPr>
              </a:lvl4pPr>
              <a:lvl5pPr marL="9169400" indent="-1017588" algn="l" defTabSz="4075113" rtl="0" eaLnBrk="0" fontAlgn="base" hangingPunct="0">
                <a:spcBef>
                  <a:spcPct val="20000"/>
                </a:spcBef>
                <a:spcAft>
                  <a:spcPct val="0"/>
                </a:spcAft>
                <a:buChar char="»"/>
                <a:defRPr sz="8900">
                  <a:solidFill>
                    <a:schemeClr val="tx1"/>
                  </a:solidFill>
                  <a:latin typeface="+mn-lt"/>
                  <a:ea typeface="MS PGothic" pitchFamily="34" charset="-128"/>
                </a:defRPr>
              </a:lvl5pPr>
              <a:lvl6pPr marL="9626600" indent="-1017588" algn="l" defTabSz="4075113" rtl="0" eaLnBrk="0" fontAlgn="base" hangingPunct="0">
                <a:spcBef>
                  <a:spcPct val="20000"/>
                </a:spcBef>
                <a:spcAft>
                  <a:spcPct val="0"/>
                </a:spcAft>
                <a:buChar char="»"/>
                <a:defRPr sz="8900">
                  <a:solidFill>
                    <a:schemeClr val="tx1"/>
                  </a:solidFill>
                  <a:latin typeface="+mn-lt"/>
                  <a:ea typeface="+mn-ea"/>
                </a:defRPr>
              </a:lvl6pPr>
              <a:lvl7pPr marL="10083800" indent="-1017588" algn="l" defTabSz="4075113" rtl="0" eaLnBrk="0" fontAlgn="base" hangingPunct="0">
                <a:spcBef>
                  <a:spcPct val="20000"/>
                </a:spcBef>
                <a:spcAft>
                  <a:spcPct val="0"/>
                </a:spcAft>
                <a:buChar char="»"/>
                <a:defRPr sz="8900">
                  <a:solidFill>
                    <a:schemeClr val="tx1"/>
                  </a:solidFill>
                  <a:latin typeface="+mn-lt"/>
                  <a:ea typeface="+mn-ea"/>
                </a:defRPr>
              </a:lvl7pPr>
              <a:lvl8pPr marL="10541000" indent="-1017588" algn="l" defTabSz="4075113" rtl="0" eaLnBrk="0" fontAlgn="base" hangingPunct="0">
                <a:spcBef>
                  <a:spcPct val="20000"/>
                </a:spcBef>
                <a:spcAft>
                  <a:spcPct val="0"/>
                </a:spcAft>
                <a:buChar char="»"/>
                <a:defRPr sz="8900">
                  <a:solidFill>
                    <a:schemeClr val="tx1"/>
                  </a:solidFill>
                  <a:latin typeface="+mn-lt"/>
                  <a:ea typeface="+mn-ea"/>
                </a:defRPr>
              </a:lvl8pPr>
              <a:lvl9pPr marL="10998200" indent="-1017588" algn="l" defTabSz="4075113" rtl="0" eaLnBrk="0" fontAlgn="base" hangingPunct="0">
                <a:spcBef>
                  <a:spcPct val="20000"/>
                </a:spcBef>
                <a:spcAft>
                  <a:spcPct val="0"/>
                </a:spcAft>
                <a:buChar char="»"/>
                <a:defRPr sz="8900">
                  <a:solidFill>
                    <a:schemeClr val="tx1"/>
                  </a:solidFill>
                  <a:latin typeface="+mn-lt"/>
                  <a:ea typeface="+mn-ea"/>
                </a:defRPr>
              </a:lvl9pPr>
            </a:lstStyle>
            <a:p>
              <a:pPr marL="173038" indent="-173038"/>
              <a:r>
                <a:rPr lang="en-GB" sz="2800" kern="0" dirty="0" smtClean="0">
                  <a:latin typeface="Futura Md BT" panose="020B0602020204020303" pitchFamily="34" charset="0"/>
                </a:rPr>
                <a:t>Flexibility to process other samples types </a:t>
              </a:r>
              <a:br>
                <a:rPr lang="en-GB" sz="2800" kern="0" dirty="0" smtClean="0">
                  <a:latin typeface="Futura Md BT" panose="020B0602020204020303" pitchFamily="34" charset="0"/>
                </a:rPr>
              </a:br>
              <a:r>
                <a:rPr lang="en-GB" sz="2800" kern="0" dirty="0" smtClean="0">
                  <a:latin typeface="Futura Md BT" panose="020B0602020204020303" pitchFamily="34" charset="0"/>
                </a:rPr>
                <a:t>(e.g. carbonates and organics)</a:t>
              </a:r>
            </a:p>
            <a:p>
              <a:pPr marL="173038" indent="-173038"/>
              <a:r>
                <a:rPr lang="en-GB" sz="2800" kern="0" dirty="0">
                  <a:latin typeface="Futura Md BT" panose="020B0602020204020303" pitchFamily="34" charset="0"/>
                </a:rPr>
                <a:t>H</a:t>
              </a:r>
              <a:r>
                <a:rPr lang="en-GB" sz="2800" kern="0" dirty="0" smtClean="0">
                  <a:latin typeface="Futura Md BT" panose="020B0602020204020303" pitchFamily="34" charset="0"/>
                </a:rPr>
                <a:t>igh capacity (up to 120 samples) and throughput (e.g. 15 </a:t>
              </a:r>
              <a:r>
                <a:rPr lang="en-GB" sz="2800" kern="0" dirty="0" err="1" smtClean="0">
                  <a:latin typeface="Futura Md BT" panose="020B0602020204020303" pitchFamily="34" charset="0"/>
                </a:rPr>
                <a:t>mins</a:t>
              </a:r>
              <a:r>
                <a:rPr lang="en-GB" sz="2800" kern="0" dirty="0" smtClean="0">
                  <a:latin typeface="Futura Md BT" panose="020B0602020204020303" pitchFamily="34" charset="0"/>
                </a:rPr>
                <a:t>/sample for rare earth elements)</a:t>
              </a:r>
            </a:p>
            <a:p>
              <a:pPr marL="173038" indent="-173038"/>
              <a:r>
                <a:rPr lang="en-GB" sz="2800" kern="0" dirty="0">
                  <a:latin typeface="Futura Md BT" panose="020B0602020204020303" pitchFamily="34" charset="0"/>
                </a:rPr>
                <a:t>S</a:t>
              </a:r>
              <a:r>
                <a:rPr lang="en-GB" sz="2800" kern="0" dirty="0" smtClean="0">
                  <a:latin typeface="Futura Md BT" panose="020B0602020204020303" pitchFamily="34" charset="0"/>
                </a:rPr>
                <a:t>yringe-controlled volume and flow rates ensure very reproducible column loading and elution </a:t>
              </a:r>
              <a:endParaRPr lang="en-GB" sz="2800" kern="0" dirty="0">
                <a:latin typeface="Futura Md BT" panose="020B0602020204020303" pitchFamily="34" charset="0"/>
              </a:endParaRPr>
            </a:p>
          </p:txBody>
        </p:sp>
      </p:grpSp>
      <p:sp>
        <p:nvSpPr>
          <p:cNvPr id="4" name="TextBox 3"/>
          <p:cNvSpPr txBox="1"/>
          <p:nvPr/>
        </p:nvSpPr>
        <p:spPr>
          <a:xfrm>
            <a:off x="6186818" y="4788967"/>
            <a:ext cx="8285927" cy="22921275"/>
          </a:xfrm>
          <a:prstGeom prst="rect">
            <a:avLst/>
          </a:prstGeom>
          <a:noFill/>
        </p:spPr>
        <p:txBody>
          <a:bodyPr wrap="square" rtlCol="0">
            <a:spAutoFit/>
          </a:bodyPr>
          <a:lstStyle/>
          <a:p>
            <a:pPr algn="just">
              <a:lnSpc>
                <a:spcPct val="114000"/>
              </a:lnSpc>
              <a:spcBef>
                <a:spcPts val="1200"/>
              </a:spcBef>
              <a:spcAft>
                <a:spcPts val="1200"/>
              </a:spcAft>
            </a:pPr>
            <a:r>
              <a:rPr lang="en-GB" sz="4800" b="1" dirty="0" smtClean="0">
                <a:latin typeface="Futura Md BT" panose="020B0602020204020303" pitchFamily="34" charset="0"/>
              </a:rPr>
              <a:t>Introduction</a:t>
            </a:r>
          </a:p>
          <a:p>
            <a:pPr algn="just">
              <a:lnSpc>
                <a:spcPct val="114000"/>
              </a:lnSpc>
              <a:spcBef>
                <a:spcPts val="1200"/>
              </a:spcBef>
              <a:spcAft>
                <a:spcPts val="1200"/>
              </a:spcAft>
            </a:pPr>
            <a:r>
              <a:rPr lang="en-GB" sz="2800" dirty="0">
                <a:latin typeface="Futura Md BT" panose="020B0602020204020303" pitchFamily="34" charset="0"/>
              </a:rPr>
              <a:t>A vital component of marine research is the trace metal composition of seawater. This measure gives great insight into the cross-disciplinary science studied by partners of MASTS, such as physical dynamics, biogeochemical </a:t>
            </a:r>
            <a:r>
              <a:rPr lang="en-GB" sz="2800" dirty="0" smtClean="0">
                <a:latin typeface="Futura Md BT" panose="020B0602020204020303" pitchFamily="34" charset="0"/>
              </a:rPr>
              <a:t>processes and pathways and the </a:t>
            </a:r>
            <a:r>
              <a:rPr lang="en-GB" sz="2800" dirty="0">
                <a:latin typeface="Futura Md BT" panose="020B0602020204020303" pitchFamily="34" charset="0"/>
              </a:rPr>
              <a:t>effects of anthropogenic activities, such as mining and global climate change. Despite the inherent importance of seawater composition to the marine research community, the typically low concentrations of trace metals and the time-consuming sample preparation, as well as stringent laboratory and instrumental requirements present a stumbling block for robust and routine analysis</a:t>
            </a:r>
            <a:r>
              <a:rPr lang="en-GB" sz="2800" dirty="0" smtClean="0">
                <a:latin typeface="Futura Md BT" panose="020B0602020204020303" pitchFamily="34" charset="0"/>
              </a:rPr>
              <a:t>.</a:t>
            </a:r>
          </a:p>
          <a:p>
            <a:pPr algn="just">
              <a:lnSpc>
                <a:spcPct val="114000"/>
              </a:lnSpc>
              <a:spcBef>
                <a:spcPts val="1200"/>
              </a:spcBef>
              <a:spcAft>
                <a:spcPts val="1200"/>
              </a:spcAft>
            </a:pPr>
            <a:r>
              <a:rPr lang="en-GB" sz="2800" dirty="0">
                <a:latin typeface="Futura Md BT" panose="020B0602020204020303" pitchFamily="34" charset="0"/>
              </a:rPr>
              <a:t>SAMS has overcome many of these analytical challenges using the newly available </a:t>
            </a:r>
            <a:r>
              <a:rPr lang="en-GB" sz="2800" dirty="0" err="1">
                <a:latin typeface="Futura Md BT" panose="020B0602020204020303" pitchFamily="34" charset="0"/>
              </a:rPr>
              <a:t>SeaFAST</a:t>
            </a:r>
            <a:r>
              <a:rPr lang="en-GB" sz="2800" dirty="0">
                <a:latin typeface="Futura Md BT" panose="020B0602020204020303" pitchFamily="34" charset="0"/>
              </a:rPr>
              <a:t> Pico (Elemental Scientific Inc., Nebraska, USA). </a:t>
            </a:r>
            <a:endParaRPr lang="en-GB" sz="2800" dirty="0" smtClean="0">
              <a:latin typeface="Futura Md BT" panose="020B0602020204020303" pitchFamily="34" charset="0"/>
            </a:endParaRPr>
          </a:p>
          <a:p>
            <a:pPr algn="just">
              <a:lnSpc>
                <a:spcPct val="114000"/>
              </a:lnSpc>
              <a:spcBef>
                <a:spcPts val="1200"/>
              </a:spcBef>
              <a:spcAft>
                <a:spcPts val="1200"/>
              </a:spcAft>
            </a:pPr>
            <a:r>
              <a:rPr lang="en-GB" sz="2800" dirty="0" smtClean="0">
                <a:latin typeface="Futura Md BT" panose="020B0602020204020303" pitchFamily="34" charset="0"/>
              </a:rPr>
              <a:t>The </a:t>
            </a:r>
            <a:r>
              <a:rPr lang="en-GB" sz="2800" dirty="0" err="1" smtClean="0">
                <a:latin typeface="Futura Md BT" panose="020B0602020204020303" pitchFamily="34" charset="0"/>
              </a:rPr>
              <a:t>SeaFAST</a:t>
            </a:r>
            <a:r>
              <a:rPr lang="en-GB" sz="2800" dirty="0" smtClean="0">
                <a:latin typeface="Futura Md BT" panose="020B0602020204020303" pitchFamily="34" charset="0"/>
              </a:rPr>
              <a:t> Pico has been designed and extensively tested by scientists involved in the GEOTRACES programme [e.g. 1, 2], widely recognised as the gold standard of seawater chemical analysis. </a:t>
            </a:r>
          </a:p>
          <a:p>
            <a:pPr algn="just">
              <a:lnSpc>
                <a:spcPct val="114000"/>
              </a:lnSpc>
              <a:spcBef>
                <a:spcPts val="1200"/>
              </a:spcBef>
              <a:spcAft>
                <a:spcPts val="1200"/>
              </a:spcAft>
            </a:pPr>
            <a:r>
              <a:rPr lang="en-GB" sz="2800" dirty="0" smtClean="0">
                <a:latin typeface="Futura Md BT" panose="020B0602020204020303" pitchFamily="34" charset="0"/>
              </a:rPr>
              <a:t>In combination with the SAMS inductively coupled plasma mass spectrometer (ICP-MS), this system allows the accurate and precise measurement of undiluted seawater trace element concentrations, with no requirement for laborious and expensive pre-treatment. </a:t>
            </a:r>
          </a:p>
          <a:p>
            <a:pPr algn="just">
              <a:lnSpc>
                <a:spcPct val="114000"/>
              </a:lnSpc>
              <a:spcBef>
                <a:spcPts val="1200"/>
              </a:spcBef>
              <a:spcAft>
                <a:spcPts val="1200"/>
              </a:spcAft>
            </a:pPr>
            <a:r>
              <a:rPr lang="en-GB" sz="2800" dirty="0" smtClean="0">
                <a:latin typeface="Futura Md BT" panose="020B0602020204020303" pitchFamily="34" charset="0"/>
              </a:rPr>
              <a:t>Sample preconcentration within one ultraclean unit dramatically reduces sample processing time and minimises procedural contamination, resulting in higher quality data compared to conventional analytical methods. </a:t>
            </a:r>
          </a:p>
          <a:p>
            <a:pPr algn="just">
              <a:lnSpc>
                <a:spcPct val="114000"/>
              </a:lnSpc>
              <a:spcBef>
                <a:spcPts val="1200"/>
              </a:spcBef>
              <a:spcAft>
                <a:spcPts val="1200"/>
              </a:spcAft>
            </a:pPr>
            <a:r>
              <a:rPr lang="en-GB" sz="2800" dirty="0" smtClean="0">
                <a:latin typeface="Futura Md BT" panose="020B0602020204020303" pitchFamily="34" charset="0"/>
              </a:rPr>
              <a:t>An additional advantage is the small sample volume required per analysis (2 ml to 12 ml dependent on target element and required precision), obviating large sample volume collection and the increased potential of sample contamination. </a:t>
            </a:r>
          </a:p>
        </p:txBody>
      </p:sp>
      <p:sp>
        <p:nvSpPr>
          <p:cNvPr id="8" name="Rounded Rectangle 7"/>
          <p:cNvSpPr/>
          <p:nvPr/>
        </p:nvSpPr>
        <p:spPr bwMode="auto">
          <a:xfrm>
            <a:off x="15316817" y="5009684"/>
            <a:ext cx="16205919" cy="7791916"/>
          </a:xfrm>
          <a:prstGeom prst="roundRect">
            <a:avLst>
              <a:gd name="adj" fmla="val 6167"/>
            </a:avLst>
          </a:prstGeom>
          <a:noFill/>
          <a:ln w="76200" cap="flat" cmpd="sng" algn="ctr">
            <a:solidFill>
              <a:srgbClr val="5ABFC6"/>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imes New Roman" charset="0"/>
              <a:ea typeface="ＭＳ Ｐゴシック" charset="0"/>
            </a:endParaRPr>
          </a:p>
        </p:txBody>
      </p:sp>
      <p:grpSp>
        <p:nvGrpSpPr>
          <p:cNvPr id="2" name="Group 1"/>
          <p:cNvGrpSpPr/>
          <p:nvPr/>
        </p:nvGrpSpPr>
        <p:grpSpPr>
          <a:xfrm>
            <a:off x="31820178" y="5009683"/>
            <a:ext cx="10364460" cy="7552444"/>
            <a:chOff x="31883817" y="13485869"/>
            <a:chExt cx="10417412" cy="5952149"/>
          </a:xfrm>
        </p:grpSpPr>
        <p:pic>
          <p:nvPicPr>
            <p:cNvPr id="14354"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883817" y="13485869"/>
              <a:ext cx="10417412" cy="4572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32445433" y="18200955"/>
              <a:ext cx="9593043" cy="1237063"/>
            </a:xfrm>
            <a:prstGeom prst="rect">
              <a:avLst/>
            </a:prstGeom>
            <a:noFill/>
          </p:spPr>
          <p:txBody>
            <a:bodyPr wrap="square" rtlCol="0">
              <a:spAutoFit/>
            </a:bodyPr>
            <a:lstStyle/>
            <a:p>
              <a:r>
                <a:rPr lang="en-GB" b="1" dirty="0" smtClean="0">
                  <a:latin typeface="+mn-lt"/>
                  <a:ea typeface="Times New Roman"/>
                  <a:cs typeface="Times New Roman"/>
                </a:rPr>
                <a:t>Figure 3 :</a:t>
              </a:r>
              <a:r>
                <a:rPr lang="en-GB" dirty="0" smtClean="0">
                  <a:latin typeface="+mn-lt"/>
                  <a:ea typeface="Times New Roman"/>
                  <a:cs typeface="Times New Roman"/>
                </a:rPr>
                <a:t> The results of our measurements of reference seawater (BATS 2000 m, NW Atlantic), with comparison to the reference values [3]. Data have been normalised to Post-Archaean Average Shale (PAAS; McLennan et al., 1980)</a:t>
              </a:r>
              <a:endParaRPr lang="en-GB" dirty="0">
                <a:latin typeface="+mn-lt"/>
              </a:endParaRPr>
            </a:p>
          </p:txBody>
        </p:sp>
      </p:grpSp>
      <p:sp>
        <p:nvSpPr>
          <p:cNvPr id="63" name="TextBox 62"/>
          <p:cNvSpPr txBox="1"/>
          <p:nvPr/>
        </p:nvSpPr>
        <p:spPr>
          <a:xfrm>
            <a:off x="26331071" y="12332702"/>
            <a:ext cx="4352474" cy="369332"/>
          </a:xfrm>
          <a:prstGeom prst="rect">
            <a:avLst/>
          </a:prstGeom>
          <a:noFill/>
        </p:spPr>
        <p:txBody>
          <a:bodyPr wrap="none" rtlCol="0">
            <a:spAutoFit/>
          </a:bodyPr>
          <a:lstStyle/>
          <a:p>
            <a:r>
              <a:rPr lang="en-GB" sz="1800" b="1" i="1" dirty="0" smtClean="0">
                <a:solidFill>
                  <a:schemeClr val="tx1">
                    <a:lumMod val="50000"/>
                    <a:lumOff val="50000"/>
                  </a:schemeClr>
                </a:solidFill>
                <a:latin typeface="Futura Md BT" panose="020B0602020204020303" pitchFamily="34" charset="0"/>
              </a:rPr>
              <a:t>Figure from Elemental Scientific Inc.</a:t>
            </a:r>
            <a:endParaRPr lang="en-GB" sz="1800" b="1" i="1" dirty="0">
              <a:solidFill>
                <a:schemeClr val="tx1">
                  <a:lumMod val="50000"/>
                  <a:lumOff val="50000"/>
                </a:schemeClr>
              </a:solidFill>
            </a:endParaRPr>
          </a:p>
        </p:txBody>
      </p:sp>
      <p:sp>
        <p:nvSpPr>
          <p:cNvPr id="9" name="TextBox 8"/>
          <p:cNvSpPr txBox="1"/>
          <p:nvPr/>
        </p:nvSpPr>
        <p:spPr>
          <a:xfrm>
            <a:off x="20270843" y="20003348"/>
            <a:ext cx="10832982" cy="830997"/>
          </a:xfrm>
          <a:prstGeom prst="rect">
            <a:avLst/>
          </a:prstGeom>
          <a:noFill/>
        </p:spPr>
        <p:txBody>
          <a:bodyPr wrap="square" rtlCol="0">
            <a:spAutoFit/>
          </a:bodyPr>
          <a:lstStyle/>
          <a:p>
            <a:r>
              <a:rPr lang="en-GB" b="1" dirty="0" smtClean="0">
                <a:latin typeface="+mn-lt"/>
              </a:rPr>
              <a:t>Figure 1: </a:t>
            </a:r>
            <a:r>
              <a:rPr lang="en-GB" dirty="0">
                <a:latin typeface="+mn-lt"/>
              </a:rPr>
              <a:t>Seawater elements analysed by SeaFAST Pico in </a:t>
            </a:r>
            <a:r>
              <a:rPr lang="en-GB" dirty="0" smtClean="0">
                <a:latin typeface="+mn-lt"/>
              </a:rPr>
              <a:t>preconcentration</a:t>
            </a:r>
            <a:r>
              <a:rPr lang="en-GB" dirty="0">
                <a:latin typeface="+mn-lt"/>
              </a:rPr>
              <a:t> </a:t>
            </a:r>
            <a:r>
              <a:rPr lang="en-GB" dirty="0" smtClean="0">
                <a:latin typeface="+mn-lt"/>
              </a:rPr>
              <a:t>mode (green), </a:t>
            </a:r>
            <a:r>
              <a:rPr lang="en-GB" dirty="0">
                <a:latin typeface="+mn-lt"/>
              </a:rPr>
              <a:t>and hydride mode </a:t>
            </a:r>
            <a:r>
              <a:rPr lang="en-GB" dirty="0" smtClean="0">
                <a:latin typeface="+mn-lt"/>
              </a:rPr>
              <a:t>(orange). Yellow denotes direct measurement.</a:t>
            </a:r>
            <a:endParaRPr lang="en-GB" dirty="0">
              <a:latin typeface="+mn-lt"/>
            </a:endParaRPr>
          </a:p>
        </p:txBody>
      </p:sp>
      <p:grpSp>
        <p:nvGrpSpPr>
          <p:cNvPr id="5" name="Group 4"/>
          <p:cNvGrpSpPr/>
          <p:nvPr/>
        </p:nvGrpSpPr>
        <p:grpSpPr>
          <a:xfrm>
            <a:off x="20157625" y="13491782"/>
            <a:ext cx="11124479" cy="6213251"/>
            <a:chOff x="20398257" y="13473539"/>
            <a:chExt cx="11124479" cy="7560000"/>
          </a:xfrm>
          <a:noFill/>
        </p:grpSpPr>
        <p:grpSp>
          <p:nvGrpSpPr>
            <p:cNvPr id="13" name="Group 12"/>
            <p:cNvGrpSpPr/>
            <p:nvPr/>
          </p:nvGrpSpPr>
          <p:grpSpPr>
            <a:xfrm>
              <a:off x="20398257" y="13473539"/>
              <a:ext cx="11124479" cy="7560000"/>
              <a:chOff x="20398257" y="13473539"/>
              <a:chExt cx="11124479" cy="7560000"/>
            </a:xfrm>
            <a:grpFill/>
          </p:grpSpPr>
          <p:grpSp>
            <p:nvGrpSpPr>
              <p:cNvPr id="39" name="Group 38"/>
              <p:cNvGrpSpPr>
                <a:grpSpLocks noChangeAspect="1"/>
              </p:cNvGrpSpPr>
              <p:nvPr/>
            </p:nvGrpSpPr>
            <p:grpSpPr>
              <a:xfrm>
                <a:off x="20398257" y="13473539"/>
                <a:ext cx="11124479" cy="7560000"/>
                <a:chOff x="3601695" y="2924944"/>
                <a:chExt cx="5297376" cy="3600000"/>
              </a:xfrm>
              <a:grpFill/>
            </p:grpSpPr>
            <p:pic>
              <p:nvPicPr>
                <p:cNvPr id="40" name="Picture 4"/>
                <p:cNvPicPr>
                  <a:picLocks noChangeAspect="1" noChangeArrowheads="1"/>
                </p:cNvPicPr>
                <p:nvPr/>
              </p:nvPicPr>
              <p:blipFill>
                <a:blip r:embed="rId6" cstate="print">
                  <a:extLst>
                    <a:ext uri="{BEBA8EAE-BF5A-486C-A8C5-ECC9F3942E4B}">
                      <a14:imgProps xmlns:a14="http://schemas.microsoft.com/office/drawing/2010/main">
                        <a14:imgLayer r:embed="rId7">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601695" y="2924944"/>
                  <a:ext cx="5297376" cy="3600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 name="Rectangle 40"/>
                <p:cNvSpPr/>
                <p:nvPr/>
              </p:nvSpPr>
              <p:spPr>
                <a:xfrm>
                  <a:off x="4499992" y="3068960"/>
                  <a:ext cx="1080120" cy="216024"/>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TextBox 9"/>
              <p:cNvSpPr txBox="1"/>
              <p:nvPr/>
            </p:nvSpPr>
            <p:spPr>
              <a:xfrm>
                <a:off x="26953756" y="20554967"/>
                <a:ext cx="4352474" cy="369332"/>
              </a:xfrm>
              <a:prstGeom prst="rect">
                <a:avLst/>
              </a:prstGeom>
              <a:grpFill/>
            </p:spPr>
            <p:txBody>
              <a:bodyPr wrap="none" rtlCol="0">
                <a:spAutoFit/>
              </a:bodyPr>
              <a:lstStyle/>
              <a:p>
                <a:r>
                  <a:rPr lang="en-GB" sz="1800" b="1" i="1" dirty="0" smtClean="0">
                    <a:solidFill>
                      <a:schemeClr val="tx1">
                        <a:lumMod val="50000"/>
                        <a:lumOff val="50000"/>
                      </a:schemeClr>
                    </a:solidFill>
                    <a:latin typeface="Futura Md BT" panose="020B0602020204020303" pitchFamily="34" charset="0"/>
                  </a:rPr>
                  <a:t>Figure from Elemental Scientific Inc.</a:t>
                </a:r>
                <a:endParaRPr lang="en-GB" sz="1800" b="1" i="1" dirty="0">
                  <a:solidFill>
                    <a:schemeClr val="tx1">
                      <a:lumMod val="50000"/>
                      <a:lumOff val="50000"/>
                    </a:schemeClr>
                  </a:solidFill>
                </a:endParaRPr>
              </a:p>
            </p:txBody>
          </p:sp>
        </p:grpSp>
        <p:sp>
          <p:nvSpPr>
            <p:cNvPr id="50" name="Rounded Rectangle 49"/>
            <p:cNvSpPr/>
            <p:nvPr/>
          </p:nvSpPr>
          <p:spPr bwMode="auto">
            <a:xfrm>
              <a:off x="20473249" y="13590769"/>
              <a:ext cx="10926000" cy="7343055"/>
            </a:xfrm>
            <a:prstGeom prst="roundRect">
              <a:avLst>
                <a:gd name="adj" fmla="val 3761"/>
              </a:avLst>
            </a:prstGeom>
            <a:grpFill/>
            <a:ln w="76200" cap="flat" cmpd="sng" algn="ctr">
              <a:solidFill>
                <a:srgbClr val="5ABFC6"/>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imes New Roman" charset="0"/>
                <a:ea typeface="ＭＳ Ｐゴシック" charset="0"/>
              </a:endParaRPr>
            </a:p>
          </p:txBody>
        </p:sp>
      </p:grpSp>
      <p:sp>
        <p:nvSpPr>
          <p:cNvPr id="52" name="TextBox 51"/>
          <p:cNvSpPr txBox="1"/>
          <p:nvPr/>
        </p:nvSpPr>
        <p:spPr>
          <a:xfrm>
            <a:off x="15316817" y="13408471"/>
            <a:ext cx="4366846" cy="13616676"/>
          </a:xfrm>
          <a:prstGeom prst="rect">
            <a:avLst/>
          </a:prstGeom>
          <a:noFill/>
        </p:spPr>
        <p:txBody>
          <a:bodyPr wrap="square" rtlCol="0">
            <a:spAutoFit/>
          </a:bodyPr>
          <a:lstStyle/>
          <a:p>
            <a:pPr algn="just">
              <a:lnSpc>
                <a:spcPct val="113000"/>
              </a:lnSpc>
              <a:spcBef>
                <a:spcPts val="600"/>
              </a:spcBef>
              <a:spcAft>
                <a:spcPts val="600"/>
              </a:spcAft>
            </a:pPr>
            <a:r>
              <a:rPr lang="en-GB" sz="4800" b="1" dirty="0" smtClean="0">
                <a:latin typeface="Futura Md BT" panose="020B0602020204020303" pitchFamily="34" charset="0"/>
              </a:rPr>
              <a:t>Applications &amp; Performance</a:t>
            </a:r>
          </a:p>
          <a:p>
            <a:pPr algn="just">
              <a:lnSpc>
                <a:spcPct val="113000"/>
              </a:lnSpc>
              <a:spcBef>
                <a:spcPts val="600"/>
              </a:spcBef>
              <a:spcAft>
                <a:spcPts val="600"/>
              </a:spcAft>
            </a:pPr>
            <a:r>
              <a:rPr lang="en-GB" sz="2800" dirty="0" smtClean="0">
                <a:latin typeface="Futura Md BT" panose="020B0602020204020303" pitchFamily="34" charset="0"/>
              </a:rPr>
              <a:t>At SAMS, we are using this instrument in a number of projects (Fig. 1) to measure trace metal concentrations in seawater as well as other marine matrices (e.g. organics, carbonates, etc.) which benefit from preconcentration prior to analysis.</a:t>
            </a:r>
          </a:p>
          <a:p>
            <a:pPr algn="just">
              <a:lnSpc>
                <a:spcPct val="113000"/>
              </a:lnSpc>
              <a:spcBef>
                <a:spcPts val="600"/>
              </a:spcBef>
              <a:spcAft>
                <a:spcPts val="600"/>
              </a:spcAft>
            </a:pPr>
            <a:r>
              <a:rPr lang="en-GB" sz="2800" dirty="0" smtClean="0">
                <a:latin typeface="Futura Md BT" panose="020B0602020204020303" pitchFamily="34" charset="0"/>
              </a:rPr>
              <a:t>2) separation </a:t>
            </a:r>
            <a:r>
              <a:rPr lang="en-GB" sz="2800" dirty="0">
                <a:latin typeface="Futura Md BT" panose="020B0602020204020303" pitchFamily="34" charset="0"/>
              </a:rPr>
              <a:t>of small sample neodymium (Nd) for the purposes </a:t>
            </a:r>
            <a:r>
              <a:rPr lang="en-GB" sz="2800" dirty="0" smtClean="0">
                <a:latin typeface="Futura Md BT" panose="020B0602020204020303" pitchFamily="34" charset="0"/>
              </a:rPr>
              <a:t>of measuring </a:t>
            </a:r>
            <a:r>
              <a:rPr lang="en-GB" sz="2800" dirty="0">
                <a:latin typeface="Futura Md BT" panose="020B0602020204020303" pitchFamily="34" charset="0"/>
              </a:rPr>
              <a:t>isotopic </a:t>
            </a:r>
            <a:r>
              <a:rPr lang="en-GB" sz="2800" dirty="0" smtClean="0">
                <a:latin typeface="Futura Md BT" panose="020B0602020204020303" pitchFamily="34" charset="0"/>
              </a:rPr>
              <a:t>ratios, </a:t>
            </a:r>
            <a:r>
              <a:rPr lang="en-GB" sz="2800" dirty="0">
                <a:latin typeface="Futura Md BT" panose="020B0602020204020303" pitchFamily="34" charset="0"/>
              </a:rPr>
              <a:t>which will lower levels of sample contamination as well </a:t>
            </a:r>
            <a:r>
              <a:rPr lang="en-GB" sz="2800" dirty="0" smtClean="0">
                <a:latin typeface="Futura Md BT" panose="020B0602020204020303" pitchFamily="34" charset="0"/>
              </a:rPr>
              <a:t>as providing </a:t>
            </a:r>
            <a:r>
              <a:rPr lang="en-GB" sz="2800" dirty="0">
                <a:latin typeface="Futura Md BT" panose="020B0602020204020303" pitchFamily="34" charset="0"/>
              </a:rPr>
              <a:t>considerable labour savings.</a:t>
            </a:r>
          </a:p>
        </p:txBody>
      </p:sp>
      <p:grpSp>
        <p:nvGrpSpPr>
          <p:cNvPr id="65" name="Group 64"/>
          <p:cNvGrpSpPr/>
          <p:nvPr/>
        </p:nvGrpSpPr>
        <p:grpSpPr>
          <a:xfrm>
            <a:off x="20688798" y="21121938"/>
            <a:ext cx="10203200" cy="4628284"/>
            <a:chOff x="611560" y="404664"/>
            <a:chExt cx="4608512" cy="6453336"/>
          </a:xfrm>
        </p:grpSpPr>
        <p:pic>
          <p:nvPicPr>
            <p:cNvPr id="66"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86568" y="404664"/>
              <a:ext cx="4256405"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 name="Picture 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30585" y="4581128"/>
              <a:ext cx="4189487"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8" name="Group 67"/>
            <p:cNvGrpSpPr/>
            <p:nvPr/>
          </p:nvGrpSpPr>
          <p:grpSpPr>
            <a:xfrm>
              <a:off x="611560" y="807095"/>
              <a:ext cx="4392488" cy="6050905"/>
              <a:chOff x="611561" y="807095"/>
              <a:chExt cx="4163440" cy="5954018"/>
            </a:xfrm>
          </p:grpSpPr>
          <p:sp>
            <p:nvSpPr>
              <p:cNvPr id="69" name="Rectangle 68"/>
              <p:cNvSpPr/>
              <p:nvPr/>
            </p:nvSpPr>
            <p:spPr>
              <a:xfrm>
                <a:off x="1390625" y="807095"/>
                <a:ext cx="1872208" cy="5502225"/>
              </a:xfrm>
              <a:prstGeom prst="rect">
                <a:avLst/>
              </a:prstGeom>
              <a:solidFill>
                <a:schemeClr val="accent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0" name="Group 69"/>
              <p:cNvGrpSpPr/>
              <p:nvPr/>
            </p:nvGrpSpPr>
            <p:grpSpPr>
              <a:xfrm>
                <a:off x="611561" y="807095"/>
                <a:ext cx="4163440" cy="5502225"/>
                <a:chOff x="611561" y="807095"/>
                <a:chExt cx="4163440" cy="5502225"/>
              </a:xfrm>
            </p:grpSpPr>
            <p:sp>
              <p:nvSpPr>
                <p:cNvPr id="72" name="Rectangle 71"/>
                <p:cNvSpPr/>
                <p:nvPr/>
              </p:nvSpPr>
              <p:spPr>
                <a:xfrm>
                  <a:off x="3262833" y="807095"/>
                  <a:ext cx="1512168" cy="5502225"/>
                </a:xfrm>
                <a:prstGeom prst="rect">
                  <a:avLst/>
                </a:prstGeom>
                <a:solidFill>
                  <a:srgbClr val="92D05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TextBox 72"/>
                <p:cNvSpPr txBox="1"/>
                <p:nvPr/>
              </p:nvSpPr>
              <p:spPr>
                <a:xfrm>
                  <a:off x="1788759" y="899427"/>
                  <a:ext cx="1106906" cy="276999"/>
                </a:xfrm>
                <a:prstGeom prst="rect">
                  <a:avLst/>
                </a:prstGeom>
                <a:noFill/>
              </p:spPr>
              <p:txBody>
                <a:bodyPr wrap="none" rtlCol="0">
                  <a:spAutoFit/>
                </a:bodyPr>
                <a:lstStyle/>
                <a:p>
                  <a:r>
                    <a:rPr lang="en-GB" sz="1200" b="1" dirty="0" smtClean="0"/>
                    <a:t>Direct analysis</a:t>
                  </a:r>
                  <a:endParaRPr lang="en-GB" sz="1200" b="1" dirty="0"/>
                </a:p>
              </p:txBody>
            </p:sp>
            <p:sp>
              <p:nvSpPr>
                <p:cNvPr id="74" name="TextBox 73"/>
                <p:cNvSpPr txBox="1"/>
                <p:nvPr/>
              </p:nvSpPr>
              <p:spPr>
                <a:xfrm>
                  <a:off x="3406849" y="807095"/>
                  <a:ext cx="1331711" cy="461665"/>
                </a:xfrm>
                <a:prstGeom prst="rect">
                  <a:avLst/>
                </a:prstGeom>
                <a:noFill/>
              </p:spPr>
              <p:txBody>
                <a:bodyPr wrap="none" rtlCol="0">
                  <a:spAutoFit/>
                </a:bodyPr>
                <a:lstStyle/>
                <a:p>
                  <a:r>
                    <a:rPr lang="en-GB" sz="1200" b="1" dirty="0" smtClean="0"/>
                    <a:t>With </a:t>
                  </a:r>
                  <a:r>
                    <a:rPr lang="en-GB" sz="1200" b="1" dirty="0" err="1" smtClean="0"/>
                    <a:t>SeaFAST</a:t>
                  </a:r>
                  <a:r>
                    <a:rPr lang="en-GB" sz="1200" b="1" dirty="0" smtClean="0"/>
                    <a:t> </a:t>
                  </a:r>
                </a:p>
                <a:p>
                  <a:r>
                    <a:rPr lang="en-GB" sz="1200" b="1" dirty="0" smtClean="0"/>
                    <a:t>Pre-concentration</a:t>
                  </a:r>
                  <a:endParaRPr lang="en-GB" sz="1200" b="1" dirty="0"/>
                </a:p>
              </p:txBody>
            </p:sp>
            <p:sp>
              <p:nvSpPr>
                <p:cNvPr id="75" name="TextBox 74"/>
                <p:cNvSpPr txBox="1"/>
                <p:nvPr/>
              </p:nvSpPr>
              <p:spPr>
                <a:xfrm rot="16200000">
                  <a:off x="-265313" y="3513787"/>
                  <a:ext cx="2061526" cy="307777"/>
                </a:xfrm>
                <a:prstGeom prst="rect">
                  <a:avLst/>
                </a:prstGeom>
                <a:noFill/>
              </p:spPr>
              <p:txBody>
                <a:bodyPr wrap="none" rtlCol="0">
                  <a:spAutoFit/>
                </a:bodyPr>
                <a:lstStyle/>
                <a:p>
                  <a:r>
                    <a:rPr lang="en-GB" sz="1400" b="1" baseline="30000" dirty="0" smtClean="0"/>
                    <a:t>65</a:t>
                  </a:r>
                  <a:r>
                    <a:rPr lang="en-GB" sz="1400" b="1" dirty="0" smtClean="0"/>
                    <a:t>Cu (counts per second)</a:t>
                  </a:r>
                  <a:endParaRPr lang="en-GB" sz="1400" b="1" dirty="0"/>
                </a:p>
              </p:txBody>
            </p:sp>
          </p:grpSp>
          <p:sp>
            <p:nvSpPr>
              <p:cNvPr id="71" name="TextBox 70"/>
              <p:cNvSpPr txBox="1"/>
              <p:nvPr/>
            </p:nvSpPr>
            <p:spPr>
              <a:xfrm>
                <a:off x="2555776" y="6453336"/>
                <a:ext cx="1302664" cy="307777"/>
              </a:xfrm>
              <a:prstGeom prst="rect">
                <a:avLst/>
              </a:prstGeom>
              <a:noFill/>
            </p:spPr>
            <p:txBody>
              <a:bodyPr wrap="none" rtlCol="0">
                <a:spAutoFit/>
              </a:bodyPr>
              <a:lstStyle/>
              <a:p>
                <a:r>
                  <a:rPr lang="en-GB" sz="1400" b="1" dirty="0" smtClean="0"/>
                  <a:t>Time (seconds)</a:t>
                </a:r>
                <a:endParaRPr lang="en-GB" sz="1400" b="1" dirty="0"/>
              </a:p>
            </p:txBody>
          </p:sp>
        </p:grpSp>
      </p:grpSp>
      <p:sp>
        <p:nvSpPr>
          <p:cNvPr id="6" name="TextBox 5"/>
          <p:cNvSpPr txBox="1"/>
          <p:nvPr/>
        </p:nvSpPr>
        <p:spPr>
          <a:xfrm>
            <a:off x="20778402" y="26139227"/>
            <a:ext cx="9635321" cy="830997"/>
          </a:xfrm>
          <a:prstGeom prst="rect">
            <a:avLst/>
          </a:prstGeom>
          <a:noFill/>
        </p:spPr>
        <p:txBody>
          <a:bodyPr wrap="square" rtlCol="0">
            <a:spAutoFit/>
          </a:bodyPr>
          <a:lstStyle/>
          <a:p>
            <a:r>
              <a:rPr lang="en-GB" b="1" dirty="0" smtClean="0">
                <a:latin typeface="+mn-lt"/>
              </a:rPr>
              <a:t>Figure 2: </a:t>
            </a:r>
            <a:r>
              <a:rPr lang="en-GB" dirty="0" smtClean="0">
                <a:latin typeface="+mn-lt"/>
              </a:rPr>
              <a:t>Comparison of copper measured by ICPMS with and without </a:t>
            </a:r>
          </a:p>
          <a:p>
            <a:r>
              <a:rPr lang="en-GB" dirty="0">
                <a:latin typeface="+mn-lt"/>
              </a:rPr>
              <a:t>p</a:t>
            </a:r>
            <a:r>
              <a:rPr lang="en-GB" dirty="0" smtClean="0">
                <a:latin typeface="+mn-lt"/>
              </a:rPr>
              <a:t>reconcentration by the SeaFAST Pico</a:t>
            </a:r>
            <a:endParaRPr lang="en-GB" dirty="0">
              <a:latin typeface="+mn-lt"/>
            </a:endParaRPr>
          </a:p>
        </p:txBody>
      </p:sp>
      <p:sp>
        <p:nvSpPr>
          <p:cNvPr id="17" name="TextBox 16"/>
          <p:cNvSpPr txBox="1"/>
          <p:nvPr/>
        </p:nvSpPr>
        <p:spPr>
          <a:xfrm>
            <a:off x="33047883" y="26016116"/>
            <a:ext cx="8731878" cy="1200329"/>
          </a:xfrm>
          <a:prstGeom prst="rect">
            <a:avLst/>
          </a:prstGeom>
          <a:noFill/>
        </p:spPr>
        <p:txBody>
          <a:bodyPr wrap="none" rtlCol="0">
            <a:spAutoFit/>
          </a:bodyPr>
          <a:lstStyle/>
          <a:p>
            <a:r>
              <a:rPr lang="en-GB" b="1" dirty="0" smtClean="0"/>
              <a:t>Figure 4: </a:t>
            </a:r>
            <a:r>
              <a:rPr lang="en-GB" dirty="0" smtClean="0"/>
              <a:t>Dissolved iron and manganese profiles in Loch Etive in </a:t>
            </a:r>
          </a:p>
          <a:p>
            <a:r>
              <a:rPr lang="en-GB" dirty="0" smtClean="0"/>
              <a:t>January 2014 measured using the SAMS ICPMS with </a:t>
            </a:r>
            <a:r>
              <a:rPr lang="en-GB" dirty="0" err="1" smtClean="0"/>
              <a:t>precon</a:t>
            </a:r>
            <a:r>
              <a:rPr lang="en-GB" dirty="0" smtClean="0"/>
              <a:t>. by the </a:t>
            </a:r>
          </a:p>
          <a:p>
            <a:r>
              <a:rPr lang="en-GB" dirty="0" smtClean="0"/>
              <a:t>SeaFAST Pico</a:t>
            </a:r>
            <a:endParaRPr lang="en-GB" dirty="0"/>
          </a:p>
        </p:txBody>
      </p:sp>
      <p:pic>
        <p:nvPicPr>
          <p:cNvPr id="1027"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381794" y="13588128"/>
            <a:ext cx="9637658" cy="12427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C:\WINDOWS\PROFILES\sres-02\Application Data\Microsoft\Templates\Blank Presentation.pot</Template>
  <TotalTime>0</TotalTime>
  <Words>681</Words>
  <Application>Microsoft Office PowerPoint</Application>
  <PresentationFormat>Custom</PresentationFormat>
  <Paragraphs>49</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Blank Presentation</vt:lpstr>
      <vt:lpstr>PowerPoint Presentation</vt:lpstr>
    </vt:vector>
  </TitlesOfParts>
  <Company>Dalhousie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SRES</dc:creator>
  <cp:lastModifiedBy>Jane Williamson</cp:lastModifiedBy>
  <cp:revision>123</cp:revision>
  <cp:lastPrinted>2014-08-18T09:20:23Z</cp:lastPrinted>
  <dcterms:created xsi:type="dcterms:W3CDTF">2002-02-26T18:44:23Z</dcterms:created>
  <dcterms:modified xsi:type="dcterms:W3CDTF">2014-08-28T14:41:16Z</dcterms:modified>
</cp:coreProperties>
</file>