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37458650" cy="21072475"/>
  <p:notesSz cx="9144000" cy="6858000"/>
  <p:defaultTextStyle>
    <a:defPPr>
      <a:defRPr lang="en-US"/>
    </a:defPPr>
    <a:lvl1pPr marL="0" algn="l" defTabSz="3344534" rtl="0" eaLnBrk="1" latinLnBrk="0" hangingPunct="1">
      <a:defRPr sz="6600" kern="1200">
        <a:solidFill>
          <a:schemeClr val="tx1"/>
        </a:solidFill>
        <a:latin typeface="+mn-lt"/>
        <a:ea typeface="+mn-ea"/>
        <a:cs typeface="+mn-cs"/>
      </a:defRPr>
    </a:lvl1pPr>
    <a:lvl2pPr marL="1672265" algn="l" defTabSz="3344534" rtl="0" eaLnBrk="1" latinLnBrk="0" hangingPunct="1">
      <a:defRPr sz="6600" kern="1200">
        <a:solidFill>
          <a:schemeClr val="tx1"/>
        </a:solidFill>
        <a:latin typeface="+mn-lt"/>
        <a:ea typeface="+mn-ea"/>
        <a:cs typeface="+mn-cs"/>
      </a:defRPr>
    </a:lvl2pPr>
    <a:lvl3pPr marL="3344534" algn="l" defTabSz="3344534" rtl="0" eaLnBrk="1" latinLnBrk="0" hangingPunct="1">
      <a:defRPr sz="6600" kern="1200">
        <a:solidFill>
          <a:schemeClr val="tx1"/>
        </a:solidFill>
        <a:latin typeface="+mn-lt"/>
        <a:ea typeface="+mn-ea"/>
        <a:cs typeface="+mn-cs"/>
      </a:defRPr>
    </a:lvl3pPr>
    <a:lvl4pPr marL="5016803" algn="l" defTabSz="3344534" rtl="0" eaLnBrk="1" latinLnBrk="0" hangingPunct="1">
      <a:defRPr sz="6600" kern="1200">
        <a:solidFill>
          <a:schemeClr val="tx1"/>
        </a:solidFill>
        <a:latin typeface="+mn-lt"/>
        <a:ea typeface="+mn-ea"/>
        <a:cs typeface="+mn-cs"/>
      </a:defRPr>
    </a:lvl4pPr>
    <a:lvl5pPr marL="6689068" algn="l" defTabSz="3344534" rtl="0" eaLnBrk="1" latinLnBrk="0" hangingPunct="1">
      <a:defRPr sz="6600" kern="1200">
        <a:solidFill>
          <a:schemeClr val="tx1"/>
        </a:solidFill>
        <a:latin typeface="+mn-lt"/>
        <a:ea typeface="+mn-ea"/>
        <a:cs typeface="+mn-cs"/>
      </a:defRPr>
    </a:lvl5pPr>
    <a:lvl6pPr marL="8361337" algn="l" defTabSz="3344534" rtl="0" eaLnBrk="1" latinLnBrk="0" hangingPunct="1">
      <a:defRPr sz="6600" kern="1200">
        <a:solidFill>
          <a:schemeClr val="tx1"/>
        </a:solidFill>
        <a:latin typeface="+mn-lt"/>
        <a:ea typeface="+mn-ea"/>
        <a:cs typeface="+mn-cs"/>
      </a:defRPr>
    </a:lvl6pPr>
    <a:lvl7pPr marL="10033602" algn="l" defTabSz="3344534" rtl="0" eaLnBrk="1" latinLnBrk="0" hangingPunct="1">
      <a:defRPr sz="6600" kern="1200">
        <a:solidFill>
          <a:schemeClr val="tx1"/>
        </a:solidFill>
        <a:latin typeface="+mn-lt"/>
        <a:ea typeface="+mn-ea"/>
        <a:cs typeface="+mn-cs"/>
      </a:defRPr>
    </a:lvl7pPr>
    <a:lvl8pPr marL="11705871" algn="l" defTabSz="3344534" rtl="0" eaLnBrk="1" latinLnBrk="0" hangingPunct="1">
      <a:defRPr sz="6600" kern="1200">
        <a:solidFill>
          <a:schemeClr val="tx1"/>
        </a:solidFill>
        <a:latin typeface="+mn-lt"/>
        <a:ea typeface="+mn-ea"/>
        <a:cs typeface="+mn-cs"/>
      </a:defRPr>
    </a:lvl8pPr>
    <a:lvl9pPr marL="13378136" algn="l" defTabSz="3344534" rtl="0" eaLnBrk="1" latinLnBrk="0" hangingPunct="1">
      <a:defRPr sz="6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743" autoAdjust="0"/>
  </p:normalViewPr>
  <p:slideViewPr>
    <p:cSldViewPr>
      <p:cViewPr>
        <p:scale>
          <a:sx n="33" d="100"/>
          <a:sy n="33" d="100"/>
        </p:scale>
        <p:origin x="-864" y="-306"/>
      </p:cViewPr>
      <p:guideLst>
        <p:guide orient="horz" pos="6637"/>
        <p:guide pos="117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F171ED83-2FC8-4C2F-8526-80F11388217A}" type="datetimeFigureOut">
              <a:rPr lang="en-GB" smtClean="0"/>
              <a:t>01/09/2014</a:t>
            </a:fld>
            <a:endParaRPr lang="en-GB"/>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D7BFD0B9-E1E0-41F0-B7A9-A4B06F8B86F5}" type="slidenum">
              <a:rPr lang="en-GB" smtClean="0"/>
              <a:t>‹#›</a:t>
            </a:fld>
            <a:endParaRPr lang="en-GB"/>
          </a:p>
        </p:txBody>
      </p:sp>
    </p:spTree>
    <p:extLst>
      <p:ext uri="{BB962C8B-B14F-4D97-AF65-F5344CB8AC3E}">
        <p14:creationId xmlns:p14="http://schemas.microsoft.com/office/powerpoint/2010/main" val="155696456"/>
      </p:ext>
    </p:extLst>
  </p:cSld>
  <p:clrMap bg1="lt1" tx1="dk1" bg2="lt2" tx2="dk2" accent1="accent1" accent2="accent2" accent3="accent3" accent4="accent4" accent5="accent5" accent6="accent6" hlink="hlink" folHlink="folHlink"/>
  <p:notesStyle>
    <a:lvl1pPr marL="0" algn="l" defTabSz="3344534" rtl="0" eaLnBrk="1" latinLnBrk="0" hangingPunct="1">
      <a:defRPr sz="4500" kern="1200">
        <a:solidFill>
          <a:schemeClr val="tx1"/>
        </a:solidFill>
        <a:latin typeface="+mn-lt"/>
        <a:ea typeface="+mn-ea"/>
        <a:cs typeface="+mn-cs"/>
      </a:defRPr>
    </a:lvl1pPr>
    <a:lvl2pPr marL="1672265" algn="l" defTabSz="3344534" rtl="0" eaLnBrk="1" latinLnBrk="0" hangingPunct="1">
      <a:defRPr sz="4500" kern="1200">
        <a:solidFill>
          <a:schemeClr val="tx1"/>
        </a:solidFill>
        <a:latin typeface="+mn-lt"/>
        <a:ea typeface="+mn-ea"/>
        <a:cs typeface="+mn-cs"/>
      </a:defRPr>
    </a:lvl2pPr>
    <a:lvl3pPr marL="3344534" algn="l" defTabSz="3344534" rtl="0" eaLnBrk="1" latinLnBrk="0" hangingPunct="1">
      <a:defRPr sz="4500" kern="1200">
        <a:solidFill>
          <a:schemeClr val="tx1"/>
        </a:solidFill>
        <a:latin typeface="+mn-lt"/>
        <a:ea typeface="+mn-ea"/>
        <a:cs typeface="+mn-cs"/>
      </a:defRPr>
    </a:lvl3pPr>
    <a:lvl4pPr marL="5016803" algn="l" defTabSz="3344534" rtl="0" eaLnBrk="1" latinLnBrk="0" hangingPunct="1">
      <a:defRPr sz="4500" kern="1200">
        <a:solidFill>
          <a:schemeClr val="tx1"/>
        </a:solidFill>
        <a:latin typeface="+mn-lt"/>
        <a:ea typeface="+mn-ea"/>
        <a:cs typeface="+mn-cs"/>
      </a:defRPr>
    </a:lvl4pPr>
    <a:lvl5pPr marL="6689068" algn="l" defTabSz="3344534" rtl="0" eaLnBrk="1" latinLnBrk="0" hangingPunct="1">
      <a:defRPr sz="4500" kern="1200">
        <a:solidFill>
          <a:schemeClr val="tx1"/>
        </a:solidFill>
        <a:latin typeface="+mn-lt"/>
        <a:ea typeface="+mn-ea"/>
        <a:cs typeface="+mn-cs"/>
      </a:defRPr>
    </a:lvl5pPr>
    <a:lvl6pPr marL="8361337" algn="l" defTabSz="3344534" rtl="0" eaLnBrk="1" latinLnBrk="0" hangingPunct="1">
      <a:defRPr sz="4500" kern="1200">
        <a:solidFill>
          <a:schemeClr val="tx1"/>
        </a:solidFill>
        <a:latin typeface="+mn-lt"/>
        <a:ea typeface="+mn-ea"/>
        <a:cs typeface="+mn-cs"/>
      </a:defRPr>
    </a:lvl6pPr>
    <a:lvl7pPr marL="10033602" algn="l" defTabSz="3344534" rtl="0" eaLnBrk="1" latinLnBrk="0" hangingPunct="1">
      <a:defRPr sz="4500" kern="1200">
        <a:solidFill>
          <a:schemeClr val="tx1"/>
        </a:solidFill>
        <a:latin typeface="+mn-lt"/>
        <a:ea typeface="+mn-ea"/>
        <a:cs typeface="+mn-cs"/>
      </a:defRPr>
    </a:lvl7pPr>
    <a:lvl8pPr marL="11705871" algn="l" defTabSz="3344534" rtl="0" eaLnBrk="1" latinLnBrk="0" hangingPunct="1">
      <a:defRPr sz="4500" kern="1200">
        <a:solidFill>
          <a:schemeClr val="tx1"/>
        </a:solidFill>
        <a:latin typeface="+mn-lt"/>
        <a:ea typeface="+mn-ea"/>
        <a:cs typeface="+mn-cs"/>
      </a:defRPr>
    </a:lvl8pPr>
    <a:lvl9pPr marL="13378136" algn="l" defTabSz="3344534" rtl="0" eaLnBrk="1" latinLnBrk="0" hangingPunct="1">
      <a:defRPr sz="4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BFD0B9-E1E0-41F0-B7A9-A4B06F8B86F5}" type="slidenum">
              <a:rPr lang="en-GB" smtClean="0"/>
              <a:t>1</a:t>
            </a:fld>
            <a:endParaRPr lang="en-GB"/>
          </a:p>
        </p:txBody>
      </p:sp>
    </p:spTree>
    <p:extLst>
      <p:ext uri="{BB962C8B-B14F-4D97-AF65-F5344CB8AC3E}">
        <p14:creationId xmlns:p14="http://schemas.microsoft.com/office/powerpoint/2010/main" val="2697982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BFD0B9-E1E0-41F0-B7A9-A4B06F8B86F5}" type="slidenum">
              <a:rPr lang="en-GB" smtClean="0"/>
              <a:t>2</a:t>
            </a:fld>
            <a:endParaRPr lang="en-GB"/>
          </a:p>
        </p:txBody>
      </p:sp>
    </p:spTree>
    <p:extLst>
      <p:ext uri="{BB962C8B-B14F-4D97-AF65-F5344CB8AC3E}">
        <p14:creationId xmlns:p14="http://schemas.microsoft.com/office/powerpoint/2010/main" val="2553234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BFD0B9-E1E0-41F0-B7A9-A4B06F8B86F5}" type="slidenum">
              <a:rPr lang="en-GB" smtClean="0"/>
              <a:t>3</a:t>
            </a:fld>
            <a:endParaRPr lang="en-GB"/>
          </a:p>
        </p:txBody>
      </p:sp>
    </p:spTree>
    <p:extLst>
      <p:ext uri="{BB962C8B-B14F-4D97-AF65-F5344CB8AC3E}">
        <p14:creationId xmlns:p14="http://schemas.microsoft.com/office/powerpoint/2010/main" val="147362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09399" y="6546128"/>
            <a:ext cx="31839853" cy="4516925"/>
          </a:xfrm>
        </p:spPr>
        <p:txBody>
          <a:bodyPr/>
          <a:lstStyle/>
          <a:p>
            <a:r>
              <a:rPr lang="en-US" smtClean="0"/>
              <a:t>Click to edit Master title style</a:t>
            </a:r>
            <a:endParaRPr lang="en-GB"/>
          </a:p>
        </p:txBody>
      </p:sp>
      <p:sp>
        <p:nvSpPr>
          <p:cNvPr id="3" name="Subtitle 2"/>
          <p:cNvSpPr>
            <a:spLocks noGrp="1"/>
          </p:cNvSpPr>
          <p:nvPr>
            <p:ph type="subTitle" idx="1"/>
          </p:nvPr>
        </p:nvSpPr>
        <p:spPr>
          <a:xfrm>
            <a:off x="5618798" y="11941069"/>
            <a:ext cx="26221055" cy="5385188"/>
          </a:xfrm>
        </p:spPr>
        <p:txBody>
          <a:bodyPr/>
          <a:lstStyle>
            <a:lvl1pPr marL="0" indent="0" algn="ctr">
              <a:buNone/>
              <a:defRPr>
                <a:solidFill>
                  <a:schemeClr val="tx1">
                    <a:tint val="75000"/>
                  </a:schemeClr>
                </a:solidFill>
              </a:defRPr>
            </a:lvl1pPr>
            <a:lvl2pPr marL="1672265" indent="0" algn="ctr">
              <a:buNone/>
              <a:defRPr>
                <a:solidFill>
                  <a:schemeClr val="tx1">
                    <a:tint val="75000"/>
                  </a:schemeClr>
                </a:solidFill>
              </a:defRPr>
            </a:lvl2pPr>
            <a:lvl3pPr marL="3344534" indent="0" algn="ctr">
              <a:buNone/>
              <a:defRPr>
                <a:solidFill>
                  <a:schemeClr val="tx1">
                    <a:tint val="75000"/>
                  </a:schemeClr>
                </a:solidFill>
              </a:defRPr>
            </a:lvl3pPr>
            <a:lvl4pPr marL="5016803" indent="0" algn="ctr">
              <a:buNone/>
              <a:defRPr>
                <a:solidFill>
                  <a:schemeClr val="tx1">
                    <a:tint val="75000"/>
                  </a:schemeClr>
                </a:solidFill>
              </a:defRPr>
            </a:lvl4pPr>
            <a:lvl5pPr marL="6689068" indent="0" algn="ctr">
              <a:buNone/>
              <a:defRPr>
                <a:solidFill>
                  <a:schemeClr val="tx1">
                    <a:tint val="75000"/>
                  </a:schemeClr>
                </a:solidFill>
              </a:defRPr>
            </a:lvl5pPr>
            <a:lvl6pPr marL="8361337" indent="0" algn="ctr">
              <a:buNone/>
              <a:defRPr>
                <a:solidFill>
                  <a:schemeClr val="tx1">
                    <a:tint val="75000"/>
                  </a:schemeClr>
                </a:solidFill>
              </a:defRPr>
            </a:lvl6pPr>
            <a:lvl7pPr marL="10033602" indent="0" algn="ctr">
              <a:buNone/>
              <a:defRPr>
                <a:solidFill>
                  <a:schemeClr val="tx1">
                    <a:tint val="75000"/>
                  </a:schemeClr>
                </a:solidFill>
              </a:defRPr>
            </a:lvl7pPr>
            <a:lvl8pPr marL="11705871" indent="0" algn="ctr">
              <a:buNone/>
              <a:defRPr>
                <a:solidFill>
                  <a:schemeClr val="tx1">
                    <a:tint val="75000"/>
                  </a:schemeClr>
                </a:solidFill>
              </a:defRPr>
            </a:lvl8pPr>
            <a:lvl9pPr marL="13378136"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16B3175-F0DE-459D-8979-33BA6C69345A}" type="datetimeFigureOut">
              <a:rPr lang="en-GB" smtClean="0"/>
              <a:t>01/09/2014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FE881E-7617-4827-876D-CF1C5654C0D2}" type="slidenum">
              <a:rPr lang="en-GB" smtClean="0"/>
              <a:t>‹#›</a:t>
            </a:fld>
            <a:endParaRPr lang="en-GB"/>
          </a:p>
        </p:txBody>
      </p:sp>
    </p:spTree>
    <p:extLst>
      <p:ext uri="{BB962C8B-B14F-4D97-AF65-F5344CB8AC3E}">
        <p14:creationId xmlns:p14="http://schemas.microsoft.com/office/powerpoint/2010/main" val="3958017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6B3175-F0DE-459D-8979-33BA6C69345A}" type="datetimeFigureOut">
              <a:rPr lang="en-GB" smtClean="0"/>
              <a:t>01/09/2014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FE881E-7617-4827-876D-CF1C5654C0D2}" type="slidenum">
              <a:rPr lang="en-GB" smtClean="0"/>
              <a:t>‹#›</a:t>
            </a:fld>
            <a:endParaRPr lang="en-GB"/>
          </a:p>
        </p:txBody>
      </p:sp>
    </p:spTree>
    <p:extLst>
      <p:ext uri="{BB962C8B-B14F-4D97-AF65-F5344CB8AC3E}">
        <p14:creationId xmlns:p14="http://schemas.microsoft.com/office/powerpoint/2010/main" val="802733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250898" y="2595038"/>
            <a:ext cx="34525688" cy="5524207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73827" y="2595038"/>
            <a:ext cx="102952760" cy="5524207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6B3175-F0DE-459D-8979-33BA6C69345A}" type="datetimeFigureOut">
              <a:rPr lang="en-GB" smtClean="0"/>
              <a:t>01/09/2014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FE881E-7617-4827-876D-CF1C5654C0D2}" type="slidenum">
              <a:rPr lang="en-GB" smtClean="0"/>
              <a:t>‹#›</a:t>
            </a:fld>
            <a:endParaRPr lang="en-GB"/>
          </a:p>
        </p:txBody>
      </p:sp>
    </p:spTree>
    <p:extLst>
      <p:ext uri="{BB962C8B-B14F-4D97-AF65-F5344CB8AC3E}">
        <p14:creationId xmlns:p14="http://schemas.microsoft.com/office/powerpoint/2010/main" val="258334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6B3175-F0DE-459D-8979-33BA6C69345A}" type="datetimeFigureOut">
              <a:rPr lang="en-GB" smtClean="0"/>
              <a:t>01/09/2014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FE881E-7617-4827-876D-CF1C5654C0D2}" type="slidenum">
              <a:rPr lang="en-GB" smtClean="0"/>
              <a:t>‹#›</a:t>
            </a:fld>
            <a:endParaRPr lang="en-GB"/>
          </a:p>
        </p:txBody>
      </p:sp>
    </p:spTree>
    <p:extLst>
      <p:ext uri="{BB962C8B-B14F-4D97-AF65-F5344CB8AC3E}">
        <p14:creationId xmlns:p14="http://schemas.microsoft.com/office/powerpoint/2010/main" val="606653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58975" y="13541020"/>
            <a:ext cx="31839853" cy="4185227"/>
          </a:xfrm>
        </p:spPr>
        <p:txBody>
          <a:bodyPr anchor="t"/>
          <a:lstStyle>
            <a:lvl1pPr algn="l">
              <a:defRPr sz="14700" b="1" cap="all"/>
            </a:lvl1pPr>
          </a:lstStyle>
          <a:p>
            <a:r>
              <a:rPr lang="en-US" smtClean="0"/>
              <a:t>Click to edit Master title style</a:t>
            </a:r>
            <a:endParaRPr lang="en-GB"/>
          </a:p>
        </p:txBody>
      </p:sp>
      <p:sp>
        <p:nvSpPr>
          <p:cNvPr id="3" name="Text Placeholder 2"/>
          <p:cNvSpPr>
            <a:spLocks noGrp="1"/>
          </p:cNvSpPr>
          <p:nvPr>
            <p:ph type="body" idx="1"/>
          </p:nvPr>
        </p:nvSpPr>
        <p:spPr>
          <a:xfrm>
            <a:off x="2958975" y="8931415"/>
            <a:ext cx="31839853" cy="4609601"/>
          </a:xfrm>
        </p:spPr>
        <p:txBody>
          <a:bodyPr anchor="b"/>
          <a:lstStyle>
            <a:lvl1pPr marL="0" indent="0">
              <a:buNone/>
              <a:defRPr sz="7400">
                <a:solidFill>
                  <a:schemeClr val="tx1">
                    <a:tint val="75000"/>
                  </a:schemeClr>
                </a:solidFill>
              </a:defRPr>
            </a:lvl1pPr>
            <a:lvl2pPr marL="1672265" indent="0">
              <a:buNone/>
              <a:defRPr sz="6600">
                <a:solidFill>
                  <a:schemeClr val="tx1">
                    <a:tint val="75000"/>
                  </a:schemeClr>
                </a:solidFill>
              </a:defRPr>
            </a:lvl2pPr>
            <a:lvl3pPr marL="3344534" indent="0">
              <a:buNone/>
              <a:defRPr sz="5700">
                <a:solidFill>
                  <a:schemeClr val="tx1">
                    <a:tint val="75000"/>
                  </a:schemeClr>
                </a:solidFill>
              </a:defRPr>
            </a:lvl3pPr>
            <a:lvl4pPr marL="5016803" indent="0">
              <a:buNone/>
              <a:defRPr sz="4900">
                <a:solidFill>
                  <a:schemeClr val="tx1">
                    <a:tint val="75000"/>
                  </a:schemeClr>
                </a:solidFill>
              </a:defRPr>
            </a:lvl4pPr>
            <a:lvl5pPr marL="6689068" indent="0">
              <a:buNone/>
              <a:defRPr sz="4900">
                <a:solidFill>
                  <a:schemeClr val="tx1">
                    <a:tint val="75000"/>
                  </a:schemeClr>
                </a:solidFill>
              </a:defRPr>
            </a:lvl5pPr>
            <a:lvl6pPr marL="8361337" indent="0">
              <a:buNone/>
              <a:defRPr sz="4900">
                <a:solidFill>
                  <a:schemeClr val="tx1">
                    <a:tint val="75000"/>
                  </a:schemeClr>
                </a:solidFill>
              </a:defRPr>
            </a:lvl6pPr>
            <a:lvl7pPr marL="10033602" indent="0">
              <a:buNone/>
              <a:defRPr sz="4900">
                <a:solidFill>
                  <a:schemeClr val="tx1">
                    <a:tint val="75000"/>
                  </a:schemeClr>
                </a:solidFill>
              </a:defRPr>
            </a:lvl7pPr>
            <a:lvl8pPr marL="11705871" indent="0">
              <a:buNone/>
              <a:defRPr sz="4900">
                <a:solidFill>
                  <a:schemeClr val="tx1">
                    <a:tint val="75000"/>
                  </a:schemeClr>
                </a:solidFill>
              </a:defRPr>
            </a:lvl8pPr>
            <a:lvl9pPr marL="13378136" indent="0">
              <a:buNone/>
              <a:defRPr sz="4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6B3175-F0DE-459D-8979-33BA6C69345A}" type="datetimeFigureOut">
              <a:rPr lang="en-GB" smtClean="0"/>
              <a:t>01/09/2014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FE881E-7617-4827-876D-CF1C5654C0D2}" type="slidenum">
              <a:rPr lang="en-GB" smtClean="0"/>
              <a:t>‹#›</a:t>
            </a:fld>
            <a:endParaRPr lang="en-GB"/>
          </a:p>
        </p:txBody>
      </p:sp>
    </p:spTree>
    <p:extLst>
      <p:ext uri="{BB962C8B-B14F-4D97-AF65-F5344CB8AC3E}">
        <p14:creationId xmlns:p14="http://schemas.microsoft.com/office/powerpoint/2010/main" val="4132669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73827" y="15106822"/>
            <a:ext cx="68739224" cy="42730297"/>
          </a:xfrm>
        </p:spPr>
        <p:txBody>
          <a:bodyPr/>
          <a:lstStyle>
            <a:lvl1pPr>
              <a:defRPr sz="10200"/>
            </a:lvl1pPr>
            <a:lvl2pPr>
              <a:defRPr sz="86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77037362" y="15106822"/>
            <a:ext cx="68739224" cy="42730297"/>
          </a:xfrm>
        </p:spPr>
        <p:txBody>
          <a:bodyPr/>
          <a:lstStyle>
            <a:lvl1pPr>
              <a:defRPr sz="10200"/>
            </a:lvl1pPr>
            <a:lvl2pPr>
              <a:defRPr sz="86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16B3175-F0DE-459D-8979-33BA6C69345A}" type="datetimeFigureOut">
              <a:rPr lang="en-GB" smtClean="0"/>
              <a:t>01/09/2014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FE881E-7617-4827-876D-CF1C5654C0D2}" type="slidenum">
              <a:rPr lang="en-GB" smtClean="0"/>
              <a:t>‹#›</a:t>
            </a:fld>
            <a:endParaRPr lang="en-GB"/>
          </a:p>
        </p:txBody>
      </p:sp>
    </p:spTree>
    <p:extLst>
      <p:ext uri="{BB962C8B-B14F-4D97-AF65-F5344CB8AC3E}">
        <p14:creationId xmlns:p14="http://schemas.microsoft.com/office/powerpoint/2010/main" val="869395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72933" y="843878"/>
            <a:ext cx="33712785" cy="3512079"/>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872933" y="4716922"/>
            <a:ext cx="16550742" cy="1965785"/>
          </a:xfrm>
        </p:spPr>
        <p:txBody>
          <a:bodyPr anchor="b"/>
          <a:lstStyle>
            <a:lvl1pPr marL="0" indent="0">
              <a:buNone/>
              <a:defRPr sz="8600" b="1"/>
            </a:lvl1pPr>
            <a:lvl2pPr marL="1672265" indent="0">
              <a:buNone/>
              <a:defRPr sz="7400" b="1"/>
            </a:lvl2pPr>
            <a:lvl3pPr marL="3344534" indent="0">
              <a:buNone/>
              <a:defRPr sz="6600" b="1"/>
            </a:lvl3pPr>
            <a:lvl4pPr marL="5016803" indent="0">
              <a:buNone/>
              <a:defRPr sz="5700" b="1"/>
            </a:lvl4pPr>
            <a:lvl5pPr marL="6689068" indent="0">
              <a:buNone/>
              <a:defRPr sz="5700" b="1"/>
            </a:lvl5pPr>
            <a:lvl6pPr marL="8361337" indent="0">
              <a:buNone/>
              <a:defRPr sz="5700" b="1"/>
            </a:lvl6pPr>
            <a:lvl7pPr marL="10033602" indent="0">
              <a:buNone/>
              <a:defRPr sz="5700" b="1"/>
            </a:lvl7pPr>
            <a:lvl8pPr marL="11705871" indent="0">
              <a:buNone/>
              <a:defRPr sz="5700" b="1"/>
            </a:lvl8pPr>
            <a:lvl9pPr marL="13378136" indent="0">
              <a:buNone/>
              <a:defRPr sz="5700" b="1"/>
            </a:lvl9pPr>
          </a:lstStyle>
          <a:p>
            <a:pPr lvl="0"/>
            <a:r>
              <a:rPr lang="en-US" smtClean="0"/>
              <a:t>Click to edit Master text styles</a:t>
            </a:r>
          </a:p>
        </p:txBody>
      </p:sp>
      <p:sp>
        <p:nvSpPr>
          <p:cNvPr id="4" name="Content Placeholder 3"/>
          <p:cNvSpPr>
            <a:spLocks noGrp="1"/>
          </p:cNvSpPr>
          <p:nvPr>
            <p:ph sz="half" idx="2"/>
          </p:nvPr>
        </p:nvSpPr>
        <p:spPr>
          <a:xfrm>
            <a:off x="1872933" y="6682705"/>
            <a:ext cx="16550742" cy="12141064"/>
          </a:xfrm>
        </p:spPr>
        <p:txBody>
          <a:bodyPr/>
          <a:lstStyle>
            <a:lvl1pPr>
              <a:defRPr sz="8600"/>
            </a:lvl1pPr>
            <a:lvl2pPr>
              <a:defRPr sz="7400"/>
            </a:lvl2pPr>
            <a:lvl3pPr>
              <a:defRPr sz="6600"/>
            </a:lvl3pPr>
            <a:lvl4pPr>
              <a:defRPr sz="5700"/>
            </a:lvl4pPr>
            <a:lvl5pPr>
              <a:defRPr sz="5700"/>
            </a:lvl5pPr>
            <a:lvl6pPr>
              <a:defRPr sz="5700"/>
            </a:lvl6pPr>
            <a:lvl7pPr>
              <a:defRPr sz="5700"/>
            </a:lvl7pPr>
            <a:lvl8pPr>
              <a:defRPr sz="5700"/>
            </a:lvl8pPr>
            <a:lvl9pPr>
              <a:defRPr sz="5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9028480" y="4716922"/>
            <a:ext cx="16557244" cy="1965785"/>
          </a:xfrm>
        </p:spPr>
        <p:txBody>
          <a:bodyPr anchor="b"/>
          <a:lstStyle>
            <a:lvl1pPr marL="0" indent="0">
              <a:buNone/>
              <a:defRPr sz="8600" b="1"/>
            </a:lvl1pPr>
            <a:lvl2pPr marL="1672265" indent="0">
              <a:buNone/>
              <a:defRPr sz="7400" b="1"/>
            </a:lvl2pPr>
            <a:lvl3pPr marL="3344534" indent="0">
              <a:buNone/>
              <a:defRPr sz="6600" b="1"/>
            </a:lvl3pPr>
            <a:lvl4pPr marL="5016803" indent="0">
              <a:buNone/>
              <a:defRPr sz="5700" b="1"/>
            </a:lvl4pPr>
            <a:lvl5pPr marL="6689068" indent="0">
              <a:buNone/>
              <a:defRPr sz="5700" b="1"/>
            </a:lvl5pPr>
            <a:lvl6pPr marL="8361337" indent="0">
              <a:buNone/>
              <a:defRPr sz="5700" b="1"/>
            </a:lvl6pPr>
            <a:lvl7pPr marL="10033602" indent="0">
              <a:buNone/>
              <a:defRPr sz="5700" b="1"/>
            </a:lvl7pPr>
            <a:lvl8pPr marL="11705871" indent="0">
              <a:buNone/>
              <a:defRPr sz="5700" b="1"/>
            </a:lvl8pPr>
            <a:lvl9pPr marL="13378136" indent="0">
              <a:buNone/>
              <a:defRPr sz="5700" b="1"/>
            </a:lvl9pPr>
          </a:lstStyle>
          <a:p>
            <a:pPr lvl="0"/>
            <a:r>
              <a:rPr lang="en-US" smtClean="0"/>
              <a:t>Click to edit Master text styles</a:t>
            </a:r>
          </a:p>
        </p:txBody>
      </p:sp>
      <p:sp>
        <p:nvSpPr>
          <p:cNvPr id="6" name="Content Placeholder 5"/>
          <p:cNvSpPr>
            <a:spLocks noGrp="1"/>
          </p:cNvSpPr>
          <p:nvPr>
            <p:ph sz="quarter" idx="4"/>
          </p:nvPr>
        </p:nvSpPr>
        <p:spPr>
          <a:xfrm>
            <a:off x="19028480" y="6682705"/>
            <a:ext cx="16557244" cy="12141064"/>
          </a:xfrm>
        </p:spPr>
        <p:txBody>
          <a:bodyPr/>
          <a:lstStyle>
            <a:lvl1pPr>
              <a:defRPr sz="8600"/>
            </a:lvl1pPr>
            <a:lvl2pPr>
              <a:defRPr sz="7400"/>
            </a:lvl2pPr>
            <a:lvl3pPr>
              <a:defRPr sz="6600"/>
            </a:lvl3pPr>
            <a:lvl4pPr>
              <a:defRPr sz="5700"/>
            </a:lvl4pPr>
            <a:lvl5pPr>
              <a:defRPr sz="5700"/>
            </a:lvl5pPr>
            <a:lvl6pPr>
              <a:defRPr sz="5700"/>
            </a:lvl6pPr>
            <a:lvl7pPr>
              <a:defRPr sz="5700"/>
            </a:lvl7pPr>
            <a:lvl8pPr>
              <a:defRPr sz="5700"/>
            </a:lvl8pPr>
            <a:lvl9pPr>
              <a:defRPr sz="5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16B3175-F0DE-459D-8979-33BA6C69345A}" type="datetimeFigureOut">
              <a:rPr lang="en-GB" smtClean="0"/>
              <a:t>01/09/2014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FE881E-7617-4827-876D-CF1C5654C0D2}" type="slidenum">
              <a:rPr lang="en-GB" smtClean="0"/>
              <a:t>‹#›</a:t>
            </a:fld>
            <a:endParaRPr lang="en-GB"/>
          </a:p>
        </p:txBody>
      </p:sp>
    </p:spTree>
    <p:extLst>
      <p:ext uri="{BB962C8B-B14F-4D97-AF65-F5344CB8AC3E}">
        <p14:creationId xmlns:p14="http://schemas.microsoft.com/office/powerpoint/2010/main" val="250401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16B3175-F0DE-459D-8979-33BA6C69345A}" type="datetimeFigureOut">
              <a:rPr lang="en-GB" smtClean="0"/>
              <a:t>01/09/2014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FE881E-7617-4827-876D-CF1C5654C0D2}" type="slidenum">
              <a:rPr lang="en-GB" smtClean="0"/>
              <a:t>‹#›</a:t>
            </a:fld>
            <a:endParaRPr lang="en-GB"/>
          </a:p>
        </p:txBody>
      </p:sp>
    </p:spTree>
    <p:extLst>
      <p:ext uri="{BB962C8B-B14F-4D97-AF65-F5344CB8AC3E}">
        <p14:creationId xmlns:p14="http://schemas.microsoft.com/office/powerpoint/2010/main" val="2173671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6B3175-F0DE-459D-8979-33BA6C69345A}" type="datetimeFigureOut">
              <a:rPr lang="en-GB" smtClean="0"/>
              <a:t>01/09/2014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FE881E-7617-4827-876D-CF1C5654C0D2}" type="slidenum">
              <a:rPr lang="en-GB" smtClean="0"/>
              <a:t>‹#›</a:t>
            </a:fld>
            <a:endParaRPr lang="en-GB"/>
          </a:p>
        </p:txBody>
      </p:sp>
    </p:spTree>
    <p:extLst>
      <p:ext uri="{BB962C8B-B14F-4D97-AF65-F5344CB8AC3E}">
        <p14:creationId xmlns:p14="http://schemas.microsoft.com/office/powerpoint/2010/main" val="3588722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72934" y="838995"/>
            <a:ext cx="12323638" cy="3570616"/>
          </a:xfrm>
        </p:spPr>
        <p:txBody>
          <a:bodyPr anchor="b"/>
          <a:lstStyle>
            <a:lvl1pPr algn="l">
              <a:defRPr sz="7400" b="1"/>
            </a:lvl1pPr>
          </a:lstStyle>
          <a:p>
            <a:r>
              <a:rPr lang="en-US" smtClean="0"/>
              <a:t>Click to edit Master title style</a:t>
            </a:r>
            <a:endParaRPr lang="en-GB"/>
          </a:p>
        </p:txBody>
      </p:sp>
      <p:sp>
        <p:nvSpPr>
          <p:cNvPr id="3" name="Content Placeholder 2"/>
          <p:cNvSpPr>
            <a:spLocks noGrp="1"/>
          </p:cNvSpPr>
          <p:nvPr>
            <p:ph idx="1"/>
          </p:nvPr>
        </p:nvSpPr>
        <p:spPr>
          <a:xfrm>
            <a:off x="14645292" y="839001"/>
            <a:ext cx="20940426" cy="17984775"/>
          </a:xfrm>
        </p:spPr>
        <p:txBody>
          <a:bodyPr/>
          <a:lstStyle>
            <a:lvl1pPr>
              <a:defRPr sz="11900"/>
            </a:lvl1pPr>
            <a:lvl2pPr>
              <a:defRPr sz="10200"/>
            </a:lvl2pPr>
            <a:lvl3pPr>
              <a:defRPr sz="86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872934" y="4409617"/>
            <a:ext cx="12323638" cy="14414159"/>
          </a:xfrm>
        </p:spPr>
        <p:txBody>
          <a:bodyPr/>
          <a:lstStyle>
            <a:lvl1pPr marL="0" indent="0">
              <a:buNone/>
              <a:defRPr sz="4900"/>
            </a:lvl1pPr>
            <a:lvl2pPr marL="1672265" indent="0">
              <a:buNone/>
              <a:defRPr sz="4500"/>
            </a:lvl2pPr>
            <a:lvl3pPr marL="3344534" indent="0">
              <a:buNone/>
              <a:defRPr sz="3700"/>
            </a:lvl3pPr>
            <a:lvl4pPr marL="5016803" indent="0">
              <a:buNone/>
              <a:defRPr sz="3300"/>
            </a:lvl4pPr>
            <a:lvl5pPr marL="6689068" indent="0">
              <a:buNone/>
              <a:defRPr sz="3300"/>
            </a:lvl5pPr>
            <a:lvl6pPr marL="8361337" indent="0">
              <a:buNone/>
              <a:defRPr sz="3300"/>
            </a:lvl6pPr>
            <a:lvl7pPr marL="10033602" indent="0">
              <a:buNone/>
              <a:defRPr sz="3300"/>
            </a:lvl7pPr>
            <a:lvl8pPr marL="11705871" indent="0">
              <a:buNone/>
              <a:defRPr sz="3300"/>
            </a:lvl8pPr>
            <a:lvl9pPr marL="13378136" indent="0">
              <a:buNone/>
              <a:defRPr sz="3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B3175-F0DE-459D-8979-33BA6C69345A}" type="datetimeFigureOut">
              <a:rPr lang="en-GB" smtClean="0"/>
              <a:t>01/09/2014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FE881E-7617-4827-876D-CF1C5654C0D2}" type="slidenum">
              <a:rPr lang="en-GB" smtClean="0"/>
              <a:t>‹#›</a:t>
            </a:fld>
            <a:endParaRPr lang="en-GB"/>
          </a:p>
        </p:txBody>
      </p:sp>
    </p:spTree>
    <p:extLst>
      <p:ext uri="{BB962C8B-B14F-4D97-AF65-F5344CB8AC3E}">
        <p14:creationId xmlns:p14="http://schemas.microsoft.com/office/powerpoint/2010/main" val="3201714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42158" y="14750735"/>
            <a:ext cx="22475190" cy="1741405"/>
          </a:xfrm>
        </p:spPr>
        <p:txBody>
          <a:bodyPr anchor="b"/>
          <a:lstStyle>
            <a:lvl1pPr algn="l">
              <a:defRPr sz="7400" b="1"/>
            </a:lvl1pPr>
          </a:lstStyle>
          <a:p>
            <a:r>
              <a:rPr lang="en-US" smtClean="0"/>
              <a:t>Click to edit Master title style</a:t>
            </a:r>
            <a:endParaRPr lang="en-GB"/>
          </a:p>
        </p:txBody>
      </p:sp>
      <p:sp>
        <p:nvSpPr>
          <p:cNvPr id="3" name="Picture Placeholder 2"/>
          <p:cNvSpPr>
            <a:spLocks noGrp="1"/>
          </p:cNvSpPr>
          <p:nvPr>
            <p:ph type="pic" idx="1"/>
          </p:nvPr>
        </p:nvSpPr>
        <p:spPr>
          <a:xfrm>
            <a:off x="7342158" y="1882864"/>
            <a:ext cx="22475190" cy="12643485"/>
          </a:xfrm>
        </p:spPr>
        <p:txBody>
          <a:bodyPr/>
          <a:lstStyle>
            <a:lvl1pPr marL="0" indent="0">
              <a:buNone/>
              <a:defRPr sz="11900"/>
            </a:lvl1pPr>
            <a:lvl2pPr marL="1672265" indent="0">
              <a:buNone/>
              <a:defRPr sz="10200"/>
            </a:lvl2pPr>
            <a:lvl3pPr marL="3344534" indent="0">
              <a:buNone/>
              <a:defRPr sz="8600"/>
            </a:lvl3pPr>
            <a:lvl4pPr marL="5016803" indent="0">
              <a:buNone/>
              <a:defRPr sz="7400"/>
            </a:lvl4pPr>
            <a:lvl5pPr marL="6689068" indent="0">
              <a:buNone/>
              <a:defRPr sz="7400"/>
            </a:lvl5pPr>
            <a:lvl6pPr marL="8361337" indent="0">
              <a:buNone/>
              <a:defRPr sz="7400"/>
            </a:lvl6pPr>
            <a:lvl7pPr marL="10033602" indent="0">
              <a:buNone/>
              <a:defRPr sz="7400"/>
            </a:lvl7pPr>
            <a:lvl8pPr marL="11705871" indent="0">
              <a:buNone/>
              <a:defRPr sz="7400"/>
            </a:lvl8pPr>
            <a:lvl9pPr marL="13378136" indent="0">
              <a:buNone/>
              <a:defRPr sz="7400"/>
            </a:lvl9pPr>
          </a:lstStyle>
          <a:p>
            <a:endParaRPr lang="en-GB"/>
          </a:p>
        </p:txBody>
      </p:sp>
      <p:sp>
        <p:nvSpPr>
          <p:cNvPr id="4" name="Text Placeholder 3"/>
          <p:cNvSpPr>
            <a:spLocks noGrp="1"/>
          </p:cNvSpPr>
          <p:nvPr>
            <p:ph type="body" sz="half" idx="2"/>
          </p:nvPr>
        </p:nvSpPr>
        <p:spPr>
          <a:xfrm>
            <a:off x="7342158" y="16492140"/>
            <a:ext cx="22475190" cy="2473090"/>
          </a:xfrm>
        </p:spPr>
        <p:txBody>
          <a:bodyPr/>
          <a:lstStyle>
            <a:lvl1pPr marL="0" indent="0">
              <a:buNone/>
              <a:defRPr sz="4900"/>
            </a:lvl1pPr>
            <a:lvl2pPr marL="1672265" indent="0">
              <a:buNone/>
              <a:defRPr sz="4500"/>
            </a:lvl2pPr>
            <a:lvl3pPr marL="3344534" indent="0">
              <a:buNone/>
              <a:defRPr sz="3700"/>
            </a:lvl3pPr>
            <a:lvl4pPr marL="5016803" indent="0">
              <a:buNone/>
              <a:defRPr sz="3300"/>
            </a:lvl4pPr>
            <a:lvl5pPr marL="6689068" indent="0">
              <a:buNone/>
              <a:defRPr sz="3300"/>
            </a:lvl5pPr>
            <a:lvl6pPr marL="8361337" indent="0">
              <a:buNone/>
              <a:defRPr sz="3300"/>
            </a:lvl6pPr>
            <a:lvl7pPr marL="10033602" indent="0">
              <a:buNone/>
              <a:defRPr sz="3300"/>
            </a:lvl7pPr>
            <a:lvl8pPr marL="11705871" indent="0">
              <a:buNone/>
              <a:defRPr sz="3300"/>
            </a:lvl8pPr>
            <a:lvl9pPr marL="13378136" indent="0">
              <a:buNone/>
              <a:defRPr sz="3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B3175-F0DE-459D-8979-33BA6C69345A}" type="datetimeFigureOut">
              <a:rPr lang="en-GB" smtClean="0"/>
              <a:t>01/09/2014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FE881E-7617-4827-876D-CF1C5654C0D2}" type="slidenum">
              <a:rPr lang="en-GB" smtClean="0"/>
              <a:t>‹#›</a:t>
            </a:fld>
            <a:endParaRPr lang="en-GB"/>
          </a:p>
        </p:txBody>
      </p:sp>
    </p:spTree>
    <p:extLst>
      <p:ext uri="{BB962C8B-B14F-4D97-AF65-F5344CB8AC3E}">
        <p14:creationId xmlns:p14="http://schemas.microsoft.com/office/powerpoint/2010/main" val="552999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72933" y="843878"/>
            <a:ext cx="33712785" cy="3512079"/>
          </a:xfrm>
          <a:prstGeom prst="rect">
            <a:avLst/>
          </a:prstGeom>
        </p:spPr>
        <p:txBody>
          <a:bodyPr vert="horz" lIns="334455" tIns="167227" rIns="334455" bIns="167227"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872933" y="4916915"/>
            <a:ext cx="33712785" cy="13906858"/>
          </a:xfrm>
          <a:prstGeom prst="rect">
            <a:avLst/>
          </a:prstGeom>
        </p:spPr>
        <p:txBody>
          <a:bodyPr vert="horz" lIns="334455" tIns="167227" rIns="334455" bIns="1672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872932" y="19531065"/>
            <a:ext cx="8740352" cy="1121915"/>
          </a:xfrm>
          <a:prstGeom prst="rect">
            <a:avLst/>
          </a:prstGeom>
        </p:spPr>
        <p:txBody>
          <a:bodyPr vert="horz" lIns="334455" tIns="167227" rIns="334455" bIns="167227" rtlCol="0" anchor="ctr"/>
          <a:lstStyle>
            <a:lvl1pPr algn="l">
              <a:defRPr sz="4500">
                <a:solidFill>
                  <a:schemeClr val="tx1">
                    <a:tint val="75000"/>
                  </a:schemeClr>
                </a:solidFill>
              </a:defRPr>
            </a:lvl1pPr>
          </a:lstStyle>
          <a:p>
            <a:fld id="{D16B3175-F0DE-459D-8979-33BA6C69345A}" type="datetimeFigureOut">
              <a:rPr lang="en-GB" smtClean="0"/>
              <a:t>01/09/2014</a:t>
            </a:fld>
            <a:endParaRPr lang="en-GB"/>
          </a:p>
        </p:txBody>
      </p:sp>
      <p:sp>
        <p:nvSpPr>
          <p:cNvPr id="5" name="Footer Placeholder 4"/>
          <p:cNvSpPr>
            <a:spLocks noGrp="1"/>
          </p:cNvSpPr>
          <p:nvPr>
            <p:ph type="ftr" sz="quarter" idx="3"/>
          </p:nvPr>
        </p:nvSpPr>
        <p:spPr>
          <a:xfrm>
            <a:off x="12798372" y="19531065"/>
            <a:ext cx="11861906" cy="1121915"/>
          </a:xfrm>
          <a:prstGeom prst="rect">
            <a:avLst/>
          </a:prstGeom>
        </p:spPr>
        <p:txBody>
          <a:bodyPr vert="horz" lIns="334455" tIns="167227" rIns="334455" bIns="167227" rtlCol="0" anchor="ctr"/>
          <a:lstStyle>
            <a:lvl1pPr algn="ctr">
              <a:defRPr sz="4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6845366" y="19531065"/>
            <a:ext cx="8740352" cy="1121915"/>
          </a:xfrm>
          <a:prstGeom prst="rect">
            <a:avLst/>
          </a:prstGeom>
        </p:spPr>
        <p:txBody>
          <a:bodyPr vert="horz" lIns="334455" tIns="167227" rIns="334455" bIns="167227" rtlCol="0" anchor="ctr"/>
          <a:lstStyle>
            <a:lvl1pPr algn="r">
              <a:defRPr sz="4500">
                <a:solidFill>
                  <a:schemeClr val="tx1">
                    <a:tint val="75000"/>
                  </a:schemeClr>
                </a:solidFill>
              </a:defRPr>
            </a:lvl1pPr>
          </a:lstStyle>
          <a:p>
            <a:fld id="{B6FE881E-7617-4827-876D-CF1C5654C0D2}" type="slidenum">
              <a:rPr lang="en-GB" smtClean="0"/>
              <a:t>‹#›</a:t>
            </a:fld>
            <a:endParaRPr lang="en-GB"/>
          </a:p>
        </p:txBody>
      </p:sp>
    </p:spTree>
    <p:extLst>
      <p:ext uri="{BB962C8B-B14F-4D97-AF65-F5344CB8AC3E}">
        <p14:creationId xmlns:p14="http://schemas.microsoft.com/office/powerpoint/2010/main" val="104714572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344534" rtl="0" eaLnBrk="1" latinLnBrk="0" hangingPunct="1">
        <a:spcBef>
          <a:spcPct val="0"/>
        </a:spcBef>
        <a:buNone/>
        <a:defRPr sz="16000" kern="1200">
          <a:solidFill>
            <a:schemeClr val="tx1"/>
          </a:solidFill>
          <a:latin typeface="+mj-lt"/>
          <a:ea typeface="+mj-ea"/>
          <a:cs typeface="+mj-cs"/>
        </a:defRPr>
      </a:lvl1pPr>
    </p:titleStyle>
    <p:bodyStyle>
      <a:lvl1pPr marL="1254199" indent="-1254199" algn="l" defTabSz="3344534" rtl="0" eaLnBrk="1" latinLnBrk="0" hangingPunct="1">
        <a:spcBef>
          <a:spcPct val="20000"/>
        </a:spcBef>
        <a:buFont typeface="Arial" pitchFamily="34" charset="0"/>
        <a:buChar char="•"/>
        <a:defRPr sz="11900" kern="1200">
          <a:solidFill>
            <a:schemeClr val="tx1"/>
          </a:solidFill>
          <a:latin typeface="+mn-lt"/>
          <a:ea typeface="+mn-ea"/>
          <a:cs typeface="+mn-cs"/>
        </a:defRPr>
      </a:lvl1pPr>
      <a:lvl2pPr marL="2717435" indent="-1045166" algn="l" defTabSz="3344534" rtl="0" eaLnBrk="1" latinLnBrk="0" hangingPunct="1">
        <a:spcBef>
          <a:spcPct val="20000"/>
        </a:spcBef>
        <a:buFont typeface="Arial" pitchFamily="34" charset="0"/>
        <a:buChar char="–"/>
        <a:defRPr sz="10200" kern="1200">
          <a:solidFill>
            <a:schemeClr val="tx1"/>
          </a:solidFill>
          <a:latin typeface="+mn-lt"/>
          <a:ea typeface="+mn-ea"/>
          <a:cs typeface="+mn-cs"/>
        </a:defRPr>
      </a:lvl2pPr>
      <a:lvl3pPr marL="4180666" indent="-836132" algn="l" defTabSz="3344534" rtl="0" eaLnBrk="1" latinLnBrk="0" hangingPunct="1">
        <a:spcBef>
          <a:spcPct val="20000"/>
        </a:spcBef>
        <a:buFont typeface="Arial" pitchFamily="34" charset="0"/>
        <a:buChar char="•"/>
        <a:defRPr sz="8600" kern="1200">
          <a:solidFill>
            <a:schemeClr val="tx1"/>
          </a:solidFill>
          <a:latin typeface="+mn-lt"/>
          <a:ea typeface="+mn-ea"/>
          <a:cs typeface="+mn-cs"/>
        </a:defRPr>
      </a:lvl3pPr>
      <a:lvl4pPr marL="5852935" indent="-836132" algn="l" defTabSz="3344534" rtl="0" eaLnBrk="1" latinLnBrk="0" hangingPunct="1">
        <a:spcBef>
          <a:spcPct val="20000"/>
        </a:spcBef>
        <a:buFont typeface="Arial" pitchFamily="34" charset="0"/>
        <a:buChar char="–"/>
        <a:defRPr sz="7400" kern="1200">
          <a:solidFill>
            <a:schemeClr val="tx1"/>
          </a:solidFill>
          <a:latin typeface="+mn-lt"/>
          <a:ea typeface="+mn-ea"/>
          <a:cs typeface="+mn-cs"/>
        </a:defRPr>
      </a:lvl4pPr>
      <a:lvl5pPr marL="7525200" indent="-836132" algn="l" defTabSz="3344534" rtl="0" eaLnBrk="1" latinLnBrk="0" hangingPunct="1">
        <a:spcBef>
          <a:spcPct val="20000"/>
        </a:spcBef>
        <a:buFont typeface="Arial" pitchFamily="34" charset="0"/>
        <a:buChar char="»"/>
        <a:defRPr sz="7400" kern="1200">
          <a:solidFill>
            <a:schemeClr val="tx1"/>
          </a:solidFill>
          <a:latin typeface="+mn-lt"/>
          <a:ea typeface="+mn-ea"/>
          <a:cs typeface="+mn-cs"/>
        </a:defRPr>
      </a:lvl5pPr>
      <a:lvl6pPr marL="9197469" indent="-836132" algn="l" defTabSz="3344534" rtl="0" eaLnBrk="1" latinLnBrk="0" hangingPunct="1">
        <a:spcBef>
          <a:spcPct val="20000"/>
        </a:spcBef>
        <a:buFont typeface="Arial" pitchFamily="34" charset="0"/>
        <a:buChar char="•"/>
        <a:defRPr sz="7400" kern="1200">
          <a:solidFill>
            <a:schemeClr val="tx1"/>
          </a:solidFill>
          <a:latin typeface="+mn-lt"/>
          <a:ea typeface="+mn-ea"/>
          <a:cs typeface="+mn-cs"/>
        </a:defRPr>
      </a:lvl6pPr>
      <a:lvl7pPr marL="10869738" indent="-836132" algn="l" defTabSz="3344534" rtl="0" eaLnBrk="1" latinLnBrk="0" hangingPunct="1">
        <a:spcBef>
          <a:spcPct val="20000"/>
        </a:spcBef>
        <a:buFont typeface="Arial" pitchFamily="34" charset="0"/>
        <a:buChar char="•"/>
        <a:defRPr sz="7400" kern="1200">
          <a:solidFill>
            <a:schemeClr val="tx1"/>
          </a:solidFill>
          <a:latin typeface="+mn-lt"/>
          <a:ea typeface="+mn-ea"/>
          <a:cs typeface="+mn-cs"/>
        </a:defRPr>
      </a:lvl7pPr>
      <a:lvl8pPr marL="12542003" indent="-836132" algn="l" defTabSz="3344534" rtl="0" eaLnBrk="1" latinLnBrk="0" hangingPunct="1">
        <a:spcBef>
          <a:spcPct val="20000"/>
        </a:spcBef>
        <a:buFont typeface="Arial" pitchFamily="34" charset="0"/>
        <a:buChar char="•"/>
        <a:defRPr sz="7400" kern="1200">
          <a:solidFill>
            <a:schemeClr val="tx1"/>
          </a:solidFill>
          <a:latin typeface="+mn-lt"/>
          <a:ea typeface="+mn-ea"/>
          <a:cs typeface="+mn-cs"/>
        </a:defRPr>
      </a:lvl8pPr>
      <a:lvl9pPr marL="14214272" indent="-836132" algn="l" defTabSz="3344534" rtl="0" eaLnBrk="1" latinLnBrk="0" hangingPunct="1">
        <a:spcBef>
          <a:spcPct val="20000"/>
        </a:spcBef>
        <a:buFont typeface="Arial" pitchFamily="34" charset="0"/>
        <a:buChar char="•"/>
        <a:defRPr sz="7400" kern="1200">
          <a:solidFill>
            <a:schemeClr val="tx1"/>
          </a:solidFill>
          <a:latin typeface="+mn-lt"/>
          <a:ea typeface="+mn-ea"/>
          <a:cs typeface="+mn-cs"/>
        </a:defRPr>
      </a:lvl9pPr>
    </p:bodyStyle>
    <p:otherStyle>
      <a:defPPr>
        <a:defRPr lang="en-US"/>
      </a:defPPr>
      <a:lvl1pPr marL="0" algn="l" defTabSz="3344534" rtl="0" eaLnBrk="1" latinLnBrk="0" hangingPunct="1">
        <a:defRPr sz="6600" kern="1200">
          <a:solidFill>
            <a:schemeClr val="tx1"/>
          </a:solidFill>
          <a:latin typeface="+mn-lt"/>
          <a:ea typeface="+mn-ea"/>
          <a:cs typeface="+mn-cs"/>
        </a:defRPr>
      </a:lvl1pPr>
      <a:lvl2pPr marL="1672265" algn="l" defTabSz="3344534" rtl="0" eaLnBrk="1" latinLnBrk="0" hangingPunct="1">
        <a:defRPr sz="6600" kern="1200">
          <a:solidFill>
            <a:schemeClr val="tx1"/>
          </a:solidFill>
          <a:latin typeface="+mn-lt"/>
          <a:ea typeface="+mn-ea"/>
          <a:cs typeface="+mn-cs"/>
        </a:defRPr>
      </a:lvl2pPr>
      <a:lvl3pPr marL="3344534" algn="l" defTabSz="3344534" rtl="0" eaLnBrk="1" latinLnBrk="0" hangingPunct="1">
        <a:defRPr sz="6600" kern="1200">
          <a:solidFill>
            <a:schemeClr val="tx1"/>
          </a:solidFill>
          <a:latin typeface="+mn-lt"/>
          <a:ea typeface="+mn-ea"/>
          <a:cs typeface="+mn-cs"/>
        </a:defRPr>
      </a:lvl3pPr>
      <a:lvl4pPr marL="5016803" algn="l" defTabSz="3344534" rtl="0" eaLnBrk="1" latinLnBrk="0" hangingPunct="1">
        <a:defRPr sz="6600" kern="1200">
          <a:solidFill>
            <a:schemeClr val="tx1"/>
          </a:solidFill>
          <a:latin typeface="+mn-lt"/>
          <a:ea typeface="+mn-ea"/>
          <a:cs typeface="+mn-cs"/>
        </a:defRPr>
      </a:lvl4pPr>
      <a:lvl5pPr marL="6689068" algn="l" defTabSz="3344534" rtl="0" eaLnBrk="1" latinLnBrk="0" hangingPunct="1">
        <a:defRPr sz="6600" kern="1200">
          <a:solidFill>
            <a:schemeClr val="tx1"/>
          </a:solidFill>
          <a:latin typeface="+mn-lt"/>
          <a:ea typeface="+mn-ea"/>
          <a:cs typeface="+mn-cs"/>
        </a:defRPr>
      </a:lvl5pPr>
      <a:lvl6pPr marL="8361337" algn="l" defTabSz="3344534" rtl="0" eaLnBrk="1" latinLnBrk="0" hangingPunct="1">
        <a:defRPr sz="6600" kern="1200">
          <a:solidFill>
            <a:schemeClr val="tx1"/>
          </a:solidFill>
          <a:latin typeface="+mn-lt"/>
          <a:ea typeface="+mn-ea"/>
          <a:cs typeface="+mn-cs"/>
        </a:defRPr>
      </a:lvl6pPr>
      <a:lvl7pPr marL="10033602" algn="l" defTabSz="3344534" rtl="0" eaLnBrk="1" latinLnBrk="0" hangingPunct="1">
        <a:defRPr sz="6600" kern="1200">
          <a:solidFill>
            <a:schemeClr val="tx1"/>
          </a:solidFill>
          <a:latin typeface="+mn-lt"/>
          <a:ea typeface="+mn-ea"/>
          <a:cs typeface="+mn-cs"/>
        </a:defRPr>
      </a:lvl7pPr>
      <a:lvl8pPr marL="11705871" algn="l" defTabSz="3344534" rtl="0" eaLnBrk="1" latinLnBrk="0" hangingPunct="1">
        <a:defRPr sz="6600" kern="1200">
          <a:solidFill>
            <a:schemeClr val="tx1"/>
          </a:solidFill>
          <a:latin typeface="+mn-lt"/>
          <a:ea typeface="+mn-ea"/>
          <a:cs typeface="+mn-cs"/>
        </a:defRPr>
      </a:lvl8pPr>
      <a:lvl9pPr marL="13378136" algn="l" defTabSz="3344534" rtl="0" eaLnBrk="1" latinLnBrk="0" hangingPunct="1">
        <a:defRPr sz="6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copo.agagliate@strath.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gif"/><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jacopo.agagliate@strath.ac.uk" TargetMode="Externa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915307" y="800889"/>
            <a:ext cx="35102950" cy="3540127"/>
          </a:xfrm>
        </p:spPr>
        <p:txBody>
          <a:bodyPr>
            <a:noAutofit/>
          </a:bodyPr>
          <a:lstStyle/>
          <a:p>
            <a:pPr algn="l"/>
            <a:r>
              <a:rPr lang="en-GB" sz="11500" b="1" dirty="0"/>
              <a:t>Flow </a:t>
            </a:r>
            <a:r>
              <a:rPr lang="en-GB" sz="11500" b="1" dirty="0" err="1"/>
              <a:t>cytometry</a:t>
            </a:r>
            <a:r>
              <a:rPr lang="en-GB" sz="11500" b="1" dirty="0"/>
              <a:t>: characterizing particles towards the submicron scale</a:t>
            </a:r>
          </a:p>
        </p:txBody>
      </p:sp>
      <p:sp>
        <p:nvSpPr>
          <p:cNvPr id="5" name="Subtitle 2"/>
          <p:cNvSpPr>
            <a:spLocks noGrp="1"/>
          </p:cNvSpPr>
          <p:nvPr>
            <p:ph type="subTitle" idx="1"/>
          </p:nvPr>
        </p:nvSpPr>
        <p:spPr>
          <a:xfrm>
            <a:off x="18015059" y="3017000"/>
            <a:ext cx="10750665" cy="1324016"/>
          </a:xfrm>
        </p:spPr>
        <p:txBody>
          <a:bodyPr>
            <a:normAutofit/>
          </a:bodyPr>
          <a:lstStyle/>
          <a:p>
            <a:pPr algn="l"/>
            <a:r>
              <a:rPr lang="en-US" sz="5700" u="sng" dirty="0"/>
              <a:t>Jacopo </a:t>
            </a:r>
            <a:r>
              <a:rPr lang="en-US" sz="5700" u="sng" dirty="0" err="1" smtClean="0"/>
              <a:t>Agagliate</a:t>
            </a:r>
            <a:r>
              <a:rPr lang="en-US" sz="5700" dirty="0" smtClean="0"/>
              <a:t>, </a:t>
            </a:r>
            <a:r>
              <a:rPr lang="en-US" sz="5700" dirty="0"/>
              <a:t>David </a:t>
            </a:r>
            <a:r>
              <a:rPr lang="en-US" sz="5700" dirty="0" smtClean="0"/>
              <a:t>McKee</a:t>
            </a:r>
            <a:endParaRPr lang="en-US" sz="5700" baseline="30000" dirty="0"/>
          </a:p>
          <a:p>
            <a:pPr algn="l"/>
            <a:endParaRPr lang="en-GB" sz="4100" dirty="0"/>
          </a:p>
        </p:txBody>
      </p:sp>
      <p:sp>
        <p:nvSpPr>
          <p:cNvPr id="6" name="TextBox 5"/>
          <p:cNvSpPr txBox="1"/>
          <p:nvPr/>
        </p:nvSpPr>
        <p:spPr>
          <a:xfrm>
            <a:off x="18434342" y="4341016"/>
            <a:ext cx="17109001" cy="2655799"/>
          </a:xfrm>
          <a:prstGeom prst="rect">
            <a:avLst/>
          </a:prstGeom>
          <a:noFill/>
        </p:spPr>
        <p:txBody>
          <a:bodyPr wrap="square" lIns="374593" tIns="187297" rIns="374593" bIns="187297" rtlCol="0">
            <a:spAutoFit/>
          </a:bodyPr>
          <a:lstStyle/>
          <a:p>
            <a:r>
              <a:rPr lang="en-US" sz="4100" i="1" dirty="0" smtClean="0"/>
              <a:t>Physics </a:t>
            </a:r>
            <a:r>
              <a:rPr lang="en-US" sz="4100" i="1" dirty="0"/>
              <a:t>Department, University of </a:t>
            </a:r>
            <a:r>
              <a:rPr lang="en-US" sz="4100" i="1" dirty="0" err="1"/>
              <a:t>Strathclyde</a:t>
            </a:r>
            <a:r>
              <a:rPr lang="en-US" sz="4100" i="1" dirty="0"/>
              <a:t>, 107 </a:t>
            </a:r>
            <a:r>
              <a:rPr lang="en-US" sz="4100" i="1" dirty="0" err="1"/>
              <a:t>Rottenrow</a:t>
            </a:r>
            <a:r>
              <a:rPr lang="en-US" sz="4100" i="1" dirty="0"/>
              <a:t>, Glasgow, G4 ONG,  Scotland  –</a:t>
            </a:r>
            <a:r>
              <a:rPr lang="en-US" sz="4100" dirty="0"/>
              <a:t>  </a:t>
            </a:r>
            <a:r>
              <a:rPr lang="en-US" sz="4100" i="1" u="sng" dirty="0">
                <a:hlinkClick r:id="rId3"/>
              </a:rPr>
              <a:t>jacopo.agagliate@strath.ac.uk</a:t>
            </a:r>
            <a:endParaRPr lang="en-GB" sz="4100" dirty="0"/>
          </a:p>
          <a:p>
            <a:endParaRPr lang="en-GB" dirty="0"/>
          </a:p>
        </p:txBody>
      </p:sp>
      <p:sp>
        <p:nvSpPr>
          <p:cNvPr id="7" name="TextBox 6"/>
          <p:cNvSpPr txBox="1"/>
          <p:nvPr/>
        </p:nvSpPr>
        <p:spPr>
          <a:xfrm>
            <a:off x="1229288" y="5226047"/>
            <a:ext cx="14845190" cy="15243860"/>
          </a:xfrm>
          <a:prstGeom prst="rect">
            <a:avLst/>
          </a:prstGeom>
          <a:noFill/>
        </p:spPr>
        <p:txBody>
          <a:bodyPr wrap="square" lIns="374593" tIns="187297" rIns="374593" bIns="187297" rtlCol="0">
            <a:spAutoFit/>
          </a:bodyPr>
          <a:lstStyle/>
          <a:p>
            <a:pPr algn="just"/>
            <a:r>
              <a:rPr lang="en-GB" sz="4500" dirty="0"/>
              <a:t>The inherent optical properties (IOPs) of natural waters are strongly influenced by the particle size distribution (PSD) and material composition (refractive indices). </a:t>
            </a:r>
          </a:p>
          <a:p>
            <a:pPr algn="just"/>
            <a:r>
              <a:rPr lang="en-GB" sz="4500" dirty="0"/>
              <a:t/>
            </a:r>
            <a:br>
              <a:rPr lang="en-GB" sz="4500" dirty="0"/>
            </a:br>
            <a:r>
              <a:rPr lang="en-GB" sz="4500" dirty="0"/>
              <a:t>However, PSD measurements typically cover limited portions of the particle size range. Current measurement techniques do not achieve direct determination of the PSD over the entire optically significant range </a:t>
            </a:r>
            <a:r>
              <a:rPr lang="en-GB" sz="4500" baseline="30000" dirty="0"/>
              <a:t>[1]</a:t>
            </a:r>
            <a:r>
              <a:rPr lang="en-GB" sz="4500" dirty="0"/>
              <a:t>, which recent research puts between 0.05 and 2000 </a:t>
            </a:r>
            <a:r>
              <a:rPr lang="en-GB" sz="4500" dirty="0" err="1"/>
              <a:t>μm</a:t>
            </a:r>
            <a:r>
              <a:rPr lang="en-GB" sz="4500" dirty="0"/>
              <a:t> </a:t>
            </a:r>
            <a:r>
              <a:rPr lang="en-GB" sz="4500" baseline="30000" dirty="0"/>
              <a:t>[2]</a:t>
            </a:r>
            <a:r>
              <a:rPr lang="en-GB" sz="4500" dirty="0"/>
              <a:t>.</a:t>
            </a:r>
          </a:p>
          <a:p>
            <a:pPr algn="just"/>
            <a:endParaRPr lang="en-GB" sz="4500" dirty="0"/>
          </a:p>
          <a:p>
            <a:pPr algn="just"/>
            <a:r>
              <a:rPr lang="en-GB" sz="4500" dirty="0"/>
              <a:t>In particular, technical limitations hamper reliable determination of the PSD at the submicron scale. This is also the fraction of the size range which models suggest has the greatest influence on the backscattering coefficient </a:t>
            </a:r>
            <a:r>
              <a:rPr lang="en-GB" sz="4500" i="1" dirty="0"/>
              <a:t>b</a:t>
            </a:r>
            <a:r>
              <a:rPr lang="en-GB" sz="4500" i="1" baseline="-25000" dirty="0"/>
              <a:t>b</a:t>
            </a:r>
            <a:r>
              <a:rPr lang="en-GB" sz="4500" dirty="0"/>
              <a:t> </a:t>
            </a:r>
            <a:r>
              <a:rPr lang="en-GB" sz="4500" baseline="30000" dirty="0"/>
              <a:t>[2][3]</a:t>
            </a:r>
            <a:r>
              <a:rPr lang="en-GB" sz="4500" dirty="0"/>
              <a:t>, an important parameter for ocean colour remote sensing.</a:t>
            </a:r>
          </a:p>
          <a:p>
            <a:pPr algn="just"/>
            <a:endParaRPr lang="en-GB" sz="4500" dirty="0"/>
          </a:p>
          <a:p>
            <a:pPr algn="just"/>
            <a:r>
              <a:rPr lang="en-GB" sz="4500" dirty="0"/>
              <a:t>In an effort to characterize particles towards the submicron scale, we employ an imaging flow cytometer, the </a:t>
            </a:r>
            <a:r>
              <a:rPr lang="en-GB" sz="4500" dirty="0" err="1"/>
              <a:t>CytoSense</a:t>
            </a:r>
            <a:r>
              <a:rPr lang="en-GB" sz="4500" dirty="0"/>
              <a:t> (</a:t>
            </a:r>
            <a:r>
              <a:rPr lang="en-GB" sz="4500" dirty="0" err="1"/>
              <a:t>CytoBuoy</a:t>
            </a:r>
            <a:r>
              <a:rPr lang="en-GB" sz="4500" dirty="0"/>
              <a:t>, </a:t>
            </a:r>
            <a:r>
              <a:rPr lang="en-GB" sz="4500" dirty="0" err="1"/>
              <a:t>Woerden</a:t>
            </a:r>
            <a:r>
              <a:rPr lang="en-GB" sz="4500" dirty="0"/>
              <a:t>, Netherlands).</a:t>
            </a:r>
          </a:p>
          <a:p>
            <a:endParaRPr lang="en-GB" sz="4500" dirty="0"/>
          </a:p>
          <a:p>
            <a:endParaRPr lang="en-GB"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462130" y="6575049"/>
            <a:ext cx="6295904" cy="11800426"/>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254411" y="6606114"/>
            <a:ext cx="11290719" cy="10915390"/>
          </a:xfrm>
          <a:prstGeom prst="rect">
            <a:avLst/>
          </a:prstGeom>
        </p:spPr>
      </p:pic>
      <p:sp>
        <p:nvSpPr>
          <p:cNvPr id="10" name="Rectangle 9"/>
          <p:cNvSpPr/>
          <p:nvPr/>
        </p:nvSpPr>
        <p:spPr>
          <a:xfrm>
            <a:off x="17034214" y="17816515"/>
            <a:ext cx="11724525" cy="1387026"/>
          </a:xfrm>
          <a:prstGeom prst="rect">
            <a:avLst/>
          </a:prstGeom>
        </p:spPr>
        <p:txBody>
          <a:bodyPr wrap="square" lIns="374593" tIns="187297" rIns="374593" bIns="187297">
            <a:spAutoFit/>
          </a:bodyPr>
          <a:lstStyle/>
          <a:p>
            <a:pPr algn="just"/>
            <a:r>
              <a:rPr lang="en-GB" sz="3300" dirty="0"/>
              <a:t>Fig. 1 (up</a:t>
            </a:r>
            <a:r>
              <a:rPr lang="en-GB" sz="3300" dirty="0" smtClean="0"/>
              <a:t>) - </a:t>
            </a:r>
            <a:r>
              <a:rPr lang="en-GB" sz="3300" dirty="0"/>
              <a:t>In most cases, small particles up to 1</a:t>
            </a:r>
            <a:r>
              <a:rPr lang="el-GR" sz="3300" dirty="0"/>
              <a:t> μ</a:t>
            </a:r>
            <a:r>
              <a:rPr lang="en-GB" sz="3300" dirty="0"/>
              <a:t>m are responsible for most of the backscattering.</a:t>
            </a:r>
          </a:p>
        </p:txBody>
      </p:sp>
      <p:sp>
        <p:nvSpPr>
          <p:cNvPr id="11" name="TextBox 10"/>
          <p:cNvSpPr txBox="1"/>
          <p:nvPr/>
        </p:nvSpPr>
        <p:spPr>
          <a:xfrm>
            <a:off x="35838326" y="19473575"/>
            <a:ext cx="1179931" cy="1008746"/>
          </a:xfrm>
          <a:prstGeom prst="rect">
            <a:avLst/>
          </a:prstGeom>
          <a:noFill/>
        </p:spPr>
        <p:txBody>
          <a:bodyPr wrap="square" lIns="374593" tIns="187297" rIns="374593" bIns="187297" rtlCol="0">
            <a:spAutoFit/>
          </a:bodyPr>
          <a:lstStyle/>
          <a:p>
            <a:r>
              <a:rPr lang="en-GB" sz="4100" dirty="0"/>
              <a:t>1</a:t>
            </a:r>
          </a:p>
        </p:txBody>
      </p:sp>
      <p:sp>
        <p:nvSpPr>
          <p:cNvPr id="12" name="Rectangle 11"/>
          <p:cNvSpPr/>
          <p:nvPr/>
        </p:nvSpPr>
        <p:spPr>
          <a:xfrm>
            <a:off x="17217018" y="6575042"/>
            <a:ext cx="11328112" cy="10946462"/>
          </a:xfrm>
          <a:prstGeom prst="rect">
            <a:avLst/>
          </a:prstGeom>
          <a:solidFill>
            <a:schemeClr val="accent1">
              <a:alpha val="5000"/>
            </a:schemeClr>
          </a:solidFill>
        </p:spPr>
        <p:style>
          <a:lnRef idx="2">
            <a:schemeClr val="accent1">
              <a:shade val="50000"/>
            </a:schemeClr>
          </a:lnRef>
          <a:fillRef idx="1">
            <a:schemeClr val="accent1"/>
          </a:fillRef>
          <a:effectRef idx="0">
            <a:schemeClr val="accent1"/>
          </a:effectRef>
          <a:fontRef idx="minor">
            <a:schemeClr val="lt1"/>
          </a:fontRef>
        </p:style>
        <p:txBody>
          <a:bodyPr lIns="374593" tIns="187297" rIns="374593" bIns="187297" rtlCol="0" anchor="ctr"/>
          <a:lstStyle/>
          <a:p>
            <a:pPr algn="ctr"/>
            <a:endParaRPr lang="en-GB"/>
          </a:p>
        </p:txBody>
      </p:sp>
      <p:sp>
        <p:nvSpPr>
          <p:cNvPr id="13" name="Rectangle 12"/>
          <p:cNvSpPr/>
          <p:nvPr/>
        </p:nvSpPr>
        <p:spPr>
          <a:xfrm>
            <a:off x="17034215" y="19093920"/>
            <a:ext cx="10325388" cy="882655"/>
          </a:xfrm>
          <a:prstGeom prst="rect">
            <a:avLst/>
          </a:prstGeom>
        </p:spPr>
        <p:txBody>
          <a:bodyPr wrap="square" lIns="374593" tIns="187297" rIns="374593" bIns="187297">
            <a:spAutoFit/>
          </a:bodyPr>
          <a:lstStyle/>
          <a:p>
            <a:pPr algn="just"/>
            <a:r>
              <a:rPr lang="en-GB" sz="3300" dirty="0"/>
              <a:t>Fig. 2 (right</a:t>
            </a:r>
            <a:r>
              <a:rPr lang="en-GB" sz="3300" dirty="0" smtClean="0"/>
              <a:t>) - </a:t>
            </a:r>
            <a:r>
              <a:rPr lang="en-GB" sz="3300" dirty="0"/>
              <a:t>The </a:t>
            </a:r>
            <a:r>
              <a:rPr lang="en-GB" sz="3300" dirty="0" err="1"/>
              <a:t>CytoSense</a:t>
            </a:r>
            <a:r>
              <a:rPr lang="en-GB" sz="3300" dirty="0"/>
              <a:t> flow cytometer. </a:t>
            </a:r>
          </a:p>
        </p:txBody>
      </p:sp>
      <p:sp>
        <p:nvSpPr>
          <p:cNvPr id="14" name="Rectangle 13"/>
          <p:cNvSpPr/>
          <p:nvPr/>
        </p:nvSpPr>
        <p:spPr>
          <a:xfrm>
            <a:off x="29462130" y="6554788"/>
            <a:ext cx="6274795" cy="11820687"/>
          </a:xfrm>
          <a:prstGeom prst="rect">
            <a:avLst/>
          </a:prstGeom>
          <a:solidFill>
            <a:schemeClr val="accent1">
              <a:alpha val="5000"/>
            </a:schemeClr>
          </a:solidFill>
        </p:spPr>
        <p:style>
          <a:lnRef idx="2">
            <a:schemeClr val="accent1">
              <a:shade val="50000"/>
            </a:schemeClr>
          </a:lnRef>
          <a:fillRef idx="1">
            <a:schemeClr val="accent1"/>
          </a:fillRef>
          <a:effectRef idx="0">
            <a:schemeClr val="accent1"/>
          </a:effectRef>
          <a:fontRef idx="minor">
            <a:schemeClr val="lt1"/>
          </a:fontRef>
        </p:style>
        <p:txBody>
          <a:bodyPr lIns="374593" tIns="187297" rIns="374593" bIns="187297" rtlCol="0" anchor="ctr"/>
          <a:lstStyle/>
          <a:p>
            <a:pPr algn="ctr"/>
            <a:endParaRPr lang="en-GB"/>
          </a:p>
        </p:txBody>
      </p:sp>
    </p:spTree>
    <p:extLst>
      <p:ext uri="{BB962C8B-B14F-4D97-AF65-F5344CB8AC3E}">
        <p14:creationId xmlns:p14="http://schemas.microsoft.com/office/powerpoint/2010/main" val="1300412559"/>
      </p:ext>
    </p:extLst>
  </p:cSld>
  <p:clrMapOvr>
    <a:masterClrMapping/>
  </p:clrMapOvr>
  <p:transition spd="slow" advTm="60000">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583164" y="853203"/>
            <a:ext cx="12046532" cy="18383181"/>
          </a:xfrm>
          <a:prstGeom prst="rect">
            <a:avLst/>
          </a:prstGeom>
          <a:noFill/>
        </p:spPr>
        <p:txBody>
          <a:bodyPr wrap="square" lIns="374593" tIns="187297" rIns="374593" bIns="187297" rtlCol="0">
            <a:spAutoFit/>
          </a:bodyPr>
          <a:lstStyle/>
          <a:p>
            <a:pPr algn="just"/>
            <a:r>
              <a:rPr lang="en-GB" sz="4500" dirty="0"/>
              <a:t>   The </a:t>
            </a:r>
            <a:r>
              <a:rPr lang="en-GB" sz="4500" dirty="0" err="1"/>
              <a:t>CytoSense</a:t>
            </a:r>
            <a:r>
              <a:rPr lang="en-GB" sz="4500" dirty="0"/>
              <a:t> combines high-sensitivity laser light scattering and fluorescence pulse shape characterization capabilities with direct imaging of the particles. </a:t>
            </a:r>
          </a:p>
          <a:p>
            <a:pPr algn="just"/>
            <a:endParaRPr lang="en-GB" sz="4500" dirty="0"/>
          </a:p>
          <a:p>
            <a:pPr algn="just"/>
            <a:r>
              <a:rPr lang="en-GB" sz="4500" dirty="0"/>
              <a:t>   The instrument is able to resolve particles down to 1 </a:t>
            </a:r>
            <a:r>
              <a:rPr lang="en-GB" sz="4500" dirty="0" err="1"/>
              <a:t>μm</a:t>
            </a:r>
            <a:r>
              <a:rPr lang="en-GB" sz="4500" dirty="0"/>
              <a:t> in diameter, and reaches 0.5 </a:t>
            </a:r>
            <a:r>
              <a:rPr lang="en-GB" sz="4500" dirty="0" err="1"/>
              <a:t>μm</a:t>
            </a:r>
            <a:r>
              <a:rPr lang="en-GB" sz="4500" dirty="0"/>
              <a:t> in the case of high refractive index polymer beads.</a:t>
            </a:r>
          </a:p>
          <a:p>
            <a:pPr algn="just"/>
            <a:r>
              <a:rPr lang="en-GB" sz="4500" dirty="0"/>
              <a:t> </a:t>
            </a:r>
          </a:p>
          <a:p>
            <a:pPr algn="just"/>
            <a:r>
              <a:rPr lang="en-GB" sz="4500" dirty="0"/>
              <a:t>   For optical modelling, we would also like to resolve material composition within the PSD (e.g. mineral particles, detritus, phytoplankton, etc.). To achieve this, we use two approaches. </a:t>
            </a:r>
          </a:p>
          <a:p>
            <a:pPr algn="just"/>
            <a:endParaRPr lang="en-GB" sz="4500" dirty="0"/>
          </a:p>
          <a:p>
            <a:pPr algn="just"/>
            <a:r>
              <a:rPr lang="en-GB" sz="4500" dirty="0"/>
              <a:t>   In the first we employ the capability of the </a:t>
            </a:r>
            <a:r>
              <a:rPr lang="en-GB" sz="4500" dirty="0" err="1"/>
              <a:t>CytoSense</a:t>
            </a:r>
            <a:r>
              <a:rPr lang="en-GB" sz="4500" dirty="0"/>
              <a:t> to record entire pulse profile shapes, unlike simple counters which only offer a discrete impulse when a particle passes through. </a:t>
            </a:r>
          </a:p>
          <a:p>
            <a:pPr algn="just"/>
            <a:endParaRPr lang="en-GB" sz="4500" dirty="0"/>
          </a:p>
          <a:p>
            <a:pPr algn="just"/>
            <a:r>
              <a:rPr lang="en-GB" sz="4500" dirty="0"/>
              <a:t>   Pulse profiles give us information about the actual structure of the sampled particles and can be used in conjunction with the imaging capabilities of the instrument to distinguish,  for example, between similar sized phytoplankton species.</a:t>
            </a:r>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79536" y="801282"/>
            <a:ext cx="10497230" cy="825951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979536" y="9061573"/>
            <a:ext cx="10497230" cy="825951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1022" y="645940"/>
            <a:ext cx="9377194" cy="8580404"/>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21019" y="9036087"/>
            <a:ext cx="9377190" cy="8580404"/>
          </a:xfrm>
          <a:prstGeom prst="rect">
            <a:avLst/>
          </a:prstGeom>
        </p:spPr>
      </p:pic>
      <p:sp>
        <p:nvSpPr>
          <p:cNvPr id="9" name="TextBox 8"/>
          <p:cNvSpPr txBox="1"/>
          <p:nvPr/>
        </p:nvSpPr>
        <p:spPr>
          <a:xfrm>
            <a:off x="1030359" y="17875813"/>
            <a:ext cx="10029414" cy="1387026"/>
          </a:xfrm>
          <a:prstGeom prst="rect">
            <a:avLst/>
          </a:prstGeom>
          <a:noFill/>
        </p:spPr>
        <p:txBody>
          <a:bodyPr wrap="square" lIns="374593" tIns="187297" rIns="374593" bIns="187297" rtlCol="0">
            <a:spAutoFit/>
          </a:bodyPr>
          <a:lstStyle/>
          <a:p>
            <a:pPr algn="just"/>
            <a:r>
              <a:rPr lang="en-GB" sz="3300" dirty="0"/>
              <a:t>Fig. 3 (top</a:t>
            </a:r>
            <a:r>
              <a:rPr lang="en-GB" sz="3300" dirty="0" smtClean="0"/>
              <a:t>) - The </a:t>
            </a:r>
            <a:r>
              <a:rPr lang="en-GB" sz="3300" dirty="0" err="1"/>
              <a:t>CytoSense</a:t>
            </a:r>
            <a:r>
              <a:rPr lang="en-GB" sz="3300" dirty="0"/>
              <a:t> discriminates a range of sizes down to 1</a:t>
            </a:r>
            <a:r>
              <a:rPr lang="el-GR" sz="3300" dirty="0"/>
              <a:t> μ</a:t>
            </a:r>
            <a:r>
              <a:rPr lang="en-GB" sz="3300" dirty="0"/>
              <a:t>m in four different bead samples.</a:t>
            </a:r>
          </a:p>
        </p:txBody>
      </p:sp>
      <p:sp>
        <p:nvSpPr>
          <p:cNvPr id="10" name="TextBox 9"/>
          <p:cNvSpPr txBox="1"/>
          <p:nvPr/>
        </p:nvSpPr>
        <p:spPr>
          <a:xfrm>
            <a:off x="24628981" y="17616493"/>
            <a:ext cx="11209345" cy="1891402"/>
          </a:xfrm>
          <a:prstGeom prst="rect">
            <a:avLst/>
          </a:prstGeom>
          <a:noFill/>
        </p:spPr>
        <p:txBody>
          <a:bodyPr wrap="square" lIns="374593" tIns="187297" rIns="374593" bIns="187297" rtlCol="0">
            <a:spAutoFit/>
          </a:bodyPr>
          <a:lstStyle/>
          <a:p>
            <a:pPr algn="just"/>
            <a:r>
              <a:rPr lang="en-GB" sz="3300" dirty="0"/>
              <a:t>Fig. 5a (top) 5b (bottom) </a:t>
            </a:r>
            <a:r>
              <a:rPr lang="en-GB" sz="3300" dirty="0" smtClean="0"/>
              <a:t>- Pulse </a:t>
            </a:r>
            <a:r>
              <a:rPr lang="en-GB" sz="3300" dirty="0"/>
              <a:t>profiles and corresponding pictures for similar sized specimens: </a:t>
            </a:r>
            <a:r>
              <a:rPr lang="en-GB" sz="3300" i="1" dirty="0" err="1"/>
              <a:t>Pseudonitzschia</a:t>
            </a:r>
            <a:r>
              <a:rPr lang="en-GB" sz="3300" i="1" dirty="0"/>
              <a:t> </a:t>
            </a:r>
            <a:r>
              <a:rPr lang="en-GB" sz="3300" i="1" dirty="0" err="1"/>
              <a:t>seriata</a:t>
            </a:r>
            <a:r>
              <a:rPr lang="en-GB" sz="3300" i="1" dirty="0"/>
              <a:t> </a:t>
            </a:r>
            <a:r>
              <a:rPr lang="en-GB" sz="3300" dirty="0"/>
              <a:t>(a) and possibly a </a:t>
            </a:r>
            <a:r>
              <a:rPr lang="en-GB" sz="3300" i="1" dirty="0" err="1" smtClean="0"/>
              <a:t>Skeletonema</a:t>
            </a:r>
            <a:r>
              <a:rPr lang="en-GB" sz="3300" dirty="0" smtClean="0"/>
              <a:t> </a:t>
            </a:r>
            <a:r>
              <a:rPr lang="en-GB" sz="3300" dirty="0"/>
              <a:t>spp. </a:t>
            </a:r>
            <a:r>
              <a:rPr lang="en-GB" sz="3300" dirty="0" smtClean="0"/>
              <a:t>(</a:t>
            </a:r>
            <a:r>
              <a:rPr lang="en-GB" sz="3300" dirty="0"/>
              <a:t>b).</a:t>
            </a:r>
          </a:p>
        </p:txBody>
      </p:sp>
      <p:sp>
        <p:nvSpPr>
          <p:cNvPr id="11" name="TextBox 10"/>
          <p:cNvSpPr txBox="1"/>
          <p:nvPr/>
        </p:nvSpPr>
        <p:spPr>
          <a:xfrm>
            <a:off x="1030359" y="19055857"/>
            <a:ext cx="10029414" cy="2395773"/>
          </a:xfrm>
          <a:prstGeom prst="rect">
            <a:avLst/>
          </a:prstGeom>
          <a:noFill/>
        </p:spPr>
        <p:txBody>
          <a:bodyPr wrap="square" lIns="374593" tIns="187297" rIns="374593" bIns="187297" rtlCol="0">
            <a:spAutoFit/>
          </a:bodyPr>
          <a:lstStyle/>
          <a:p>
            <a:pPr algn="just"/>
            <a:r>
              <a:rPr lang="en-GB" sz="3300" dirty="0"/>
              <a:t>Fig. 4 (bottom</a:t>
            </a:r>
            <a:r>
              <a:rPr lang="en-GB" sz="3300" dirty="0" smtClean="0"/>
              <a:t>) - 0.5</a:t>
            </a:r>
            <a:r>
              <a:rPr lang="el-GR" sz="3300" dirty="0" smtClean="0"/>
              <a:t> </a:t>
            </a:r>
            <a:r>
              <a:rPr lang="el-GR" sz="3300" dirty="0"/>
              <a:t>μ</a:t>
            </a:r>
            <a:r>
              <a:rPr lang="en-GB" sz="3300" dirty="0"/>
              <a:t>m polymer beads. </a:t>
            </a:r>
            <a:r>
              <a:rPr lang="en-GB" sz="3300" dirty="0" smtClean="0"/>
              <a:t>Note scale change as </a:t>
            </a:r>
            <a:r>
              <a:rPr lang="en-GB" sz="3300" dirty="0"/>
              <a:t>a different sensitivity setting was used.</a:t>
            </a:r>
          </a:p>
          <a:p>
            <a:endParaRPr lang="en-GB" dirty="0"/>
          </a:p>
        </p:txBody>
      </p:sp>
      <p:sp>
        <p:nvSpPr>
          <p:cNvPr id="12" name="TextBox 11"/>
          <p:cNvSpPr txBox="1"/>
          <p:nvPr/>
        </p:nvSpPr>
        <p:spPr>
          <a:xfrm>
            <a:off x="35838326" y="19473575"/>
            <a:ext cx="1179931" cy="1008746"/>
          </a:xfrm>
          <a:prstGeom prst="rect">
            <a:avLst/>
          </a:prstGeom>
          <a:noFill/>
        </p:spPr>
        <p:txBody>
          <a:bodyPr wrap="square" lIns="374593" tIns="187297" rIns="374593" bIns="187297" rtlCol="0">
            <a:spAutoFit/>
          </a:bodyPr>
          <a:lstStyle/>
          <a:p>
            <a:r>
              <a:rPr lang="en-GB" sz="4100" dirty="0"/>
              <a:t>2</a:t>
            </a:r>
          </a:p>
        </p:txBody>
      </p:sp>
      <p:sp>
        <p:nvSpPr>
          <p:cNvPr id="13" name="Rectangle 12"/>
          <p:cNvSpPr/>
          <p:nvPr/>
        </p:nvSpPr>
        <p:spPr>
          <a:xfrm>
            <a:off x="24977128" y="800504"/>
            <a:ext cx="10497230" cy="16520587"/>
          </a:xfrm>
          <a:prstGeom prst="rect">
            <a:avLst/>
          </a:prstGeom>
          <a:solidFill>
            <a:schemeClr val="accent1">
              <a:alpha val="5000"/>
            </a:schemeClr>
          </a:solidFill>
        </p:spPr>
        <p:style>
          <a:lnRef idx="2">
            <a:schemeClr val="accent1">
              <a:shade val="50000"/>
            </a:schemeClr>
          </a:lnRef>
          <a:fillRef idx="1">
            <a:schemeClr val="accent1"/>
          </a:fillRef>
          <a:effectRef idx="0">
            <a:schemeClr val="accent1"/>
          </a:effectRef>
          <a:fontRef idx="minor">
            <a:schemeClr val="lt1"/>
          </a:fontRef>
        </p:style>
        <p:txBody>
          <a:bodyPr lIns="374593" tIns="187297" rIns="374593" bIns="187297" rtlCol="0" anchor="ctr"/>
          <a:lstStyle/>
          <a:p>
            <a:pPr algn="ctr"/>
            <a:endParaRPr lang="en-GB"/>
          </a:p>
        </p:txBody>
      </p:sp>
      <p:sp>
        <p:nvSpPr>
          <p:cNvPr id="14" name="Rectangle 13"/>
          <p:cNvSpPr/>
          <p:nvPr/>
        </p:nvSpPr>
        <p:spPr>
          <a:xfrm>
            <a:off x="1321022" y="645942"/>
            <a:ext cx="9377194" cy="16970551"/>
          </a:xfrm>
          <a:prstGeom prst="rect">
            <a:avLst/>
          </a:prstGeom>
          <a:solidFill>
            <a:schemeClr val="accent1">
              <a:alpha val="5000"/>
            </a:schemeClr>
          </a:solidFill>
        </p:spPr>
        <p:style>
          <a:lnRef idx="2">
            <a:schemeClr val="accent1">
              <a:shade val="50000"/>
            </a:schemeClr>
          </a:lnRef>
          <a:fillRef idx="1">
            <a:schemeClr val="accent1"/>
          </a:fillRef>
          <a:effectRef idx="0">
            <a:schemeClr val="accent1"/>
          </a:effectRef>
          <a:fontRef idx="minor">
            <a:schemeClr val="lt1"/>
          </a:fontRef>
        </p:style>
        <p:txBody>
          <a:bodyPr lIns="374593" tIns="187297" rIns="374593" bIns="187297" rtlCol="0" anchor="ctr"/>
          <a:lstStyle/>
          <a:p>
            <a:pPr algn="ctr"/>
            <a:endParaRPr lang="en-GB"/>
          </a:p>
        </p:txBody>
      </p:sp>
    </p:spTree>
    <p:extLst>
      <p:ext uri="{BB962C8B-B14F-4D97-AF65-F5344CB8AC3E}">
        <p14:creationId xmlns:p14="http://schemas.microsoft.com/office/powerpoint/2010/main" val="4026918425"/>
      </p:ext>
    </p:extLst>
  </p:cSld>
  <p:clrMapOvr>
    <a:masterClrMapping/>
  </p:clrMapOvr>
  <p:transition spd="slow" advTm="60000">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077" y="7881145"/>
            <a:ext cx="9524730" cy="9145323"/>
          </a:xfrm>
          <a:prstGeom prst="rect">
            <a:avLst/>
          </a:prstGeom>
        </p:spPr>
      </p:pic>
      <p:sp>
        <p:nvSpPr>
          <p:cNvPr id="17" name="Rectangle 16"/>
          <p:cNvSpPr/>
          <p:nvPr/>
        </p:nvSpPr>
        <p:spPr>
          <a:xfrm>
            <a:off x="945077" y="7881149"/>
            <a:ext cx="9524730" cy="9145323"/>
          </a:xfrm>
          <a:prstGeom prst="rect">
            <a:avLst/>
          </a:prstGeom>
          <a:solidFill>
            <a:schemeClr val="accent1">
              <a:alpha val="5000"/>
            </a:schemeClr>
          </a:solidFill>
        </p:spPr>
        <p:style>
          <a:lnRef idx="2">
            <a:schemeClr val="accent1">
              <a:shade val="50000"/>
            </a:schemeClr>
          </a:lnRef>
          <a:fillRef idx="1">
            <a:schemeClr val="accent1"/>
          </a:fillRef>
          <a:effectRef idx="0">
            <a:schemeClr val="accent1"/>
          </a:effectRef>
          <a:fontRef idx="minor">
            <a:schemeClr val="lt1"/>
          </a:fontRef>
        </p:style>
        <p:txBody>
          <a:bodyPr lIns="374593" tIns="187297" rIns="374593" bIns="187297" rtlCol="0" anchor="ctr"/>
          <a:lstStyle/>
          <a:p>
            <a:pPr algn="ctr"/>
            <a:endParaRPr lang="en-GB"/>
          </a:p>
        </p:txBody>
      </p:sp>
      <p:sp>
        <p:nvSpPr>
          <p:cNvPr id="4" name="TextBox 3"/>
          <p:cNvSpPr txBox="1"/>
          <p:nvPr/>
        </p:nvSpPr>
        <p:spPr>
          <a:xfrm>
            <a:off x="1030359" y="800891"/>
            <a:ext cx="23286483" cy="6619904"/>
          </a:xfrm>
          <a:prstGeom prst="rect">
            <a:avLst/>
          </a:prstGeom>
          <a:noFill/>
        </p:spPr>
        <p:txBody>
          <a:bodyPr wrap="square" lIns="374593" tIns="187297" rIns="374593" bIns="187297" rtlCol="0">
            <a:spAutoFit/>
          </a:bodyPr>
          <a:lstStyle/>
          <a:p>
            <a:pPr algn="just"/>
            <a:r>
              <a:rPr lang="en-GB" sz="4500" dirty="0"/>
              <a:t>   In the second approach we use Mie theory to develop a model that can map data from the flow cytometer. Under assumptions of particle </a:t>
            </a:r>
            <a:r>
              <a:rPr lang="en-GB" sz="4500" dirty="0" err="1"/>
              <a:t>sphericity</a:t>
            </a:r>
            <a:r>
              <a:rPr lang="en-GB" sz="4500" dirty="0"/>
              <a:t> and known refractive index and size, Mie theory lets us calculate the angular distribution of light scattered by the particle. By running the model for a range of sizes and refractive indices we produce a grid of curves to which we can map measured data.</a:t>
            </a:r>
          </a:p>
          <a:p>
            <a:pPr algn="just"/>
            <a:endParaRPr lang="en-GB" sz="4500" dirty="0"/>
          </a:p>
          <a:p>
            <a:pPr algn="just"/>
            <a:r>
              <a:rPr lang="en-GB" sz="4500" dirty="0"/>
              <a:t>   However, this is possible only if the validity of the approximations introduced in the model holds true, e.g. Mie theory can’t be applied rigorously for particles longer than the width of the laser beam in the cytometer, and an empirical correction has been developed to compensate.</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975561" y="7881142"/>
            <a:ext cx="11452732" cy="7375264"/>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75561" y="800889"/>
            <a:ext cx="11452732" cy="7375264"/>
          </a:xfrm>
          <a:prstGeom prst="rect">
            <a:avLst/>
          </a:prstGeom>
        </p:spPr>
      </p:pic>
      <p:sp>
        <p:nvSpPr>
          <p:cNvPr id="8" name="TextBox 7"/>
          <p:cNvSpPr txBox="1"/>
          <p:nvPr/>
        </p:nvSpPr>
        <p:spPr>
          <a:xfrm>
            <a:off x="11059773" y="7881142"/>
            <a:ext cx="13274225" cy="5295925"/>
          </a:xfrm>
          <a:prstGeom prst="rect">
            <a:avLst/>
          </a:prstGeom>
          <a:noFill/>
        </p:spPr>
        <p:txBody>
          <a:bodyPr wrap="square" lIns="374593" tIns="187297" rIns="374593" bIns="187297" rtlCol="0">
            <a:spAutoFit/>
          </a:bodyPr>
          <a:lstStyle/>
          <a:p>
            <a:pPr algn="just"/>
            <a:r>
              <a:rPr lang="en-GB" sz="4900" b="1" dirty="0" smtClean="0"/>
              <a:t>Future developments:</a:t>
            </a:r>
          </a:p>
          <a:p>
            <a:pPr algn="just"/>
            <a:endParaRPr lang="en-GB" sz="4500" dirty="0" smtClean="0"/>
          </a:p>
          <a:p>
            <a:pPr algn="just"/>
            <a:r>
              <a:rPr lang="en-GB" sz="4500" dirty="0"/>
              <a:t>   Strongly non-spherical particles will require advanced methods such as the discrete dipole approximation (DDA</a:t>
            </a:r>
            <a:r>
              <a:rPr lang="en-GB" sz="4500" dirty="0" smtClean="0"/>
              <a:t>)</a:t>
            </a:r>
            <a:r>
              <a:rPr lang="en-GB" sz="4500" baseline="30000" dirty="0" smtClean="0"/>
              <a:t>[</a:t>
            </a:r>
            <a:r>
              <a:rPr lang="en-GB" sz="4500" baseline="30000" dirty="0"/>
              <a:t>4]</a:t>
            </a:r>
            <a:r>
              <a:rPr lang="en-GB" sz="4500" dirty="0"/>
              <a:t> or the improved geometric optics method (IGOM</a:t>
            </a:r>
            <a:r>
              <a:rPr lang="en-GB" sz="4500" dirty="0" smtClean="0"/>
              <a:t>)</a:t>
            </a:r>
            <a:r>
              <a:rPr lang="en-GB" sz="4500" baseline="30000" dirty="0" smtClean="0"/>
              <a:t>[</a:t>
            </a:r>
            <a:r>
              <a:rPr lang="en-GB" sz="4500" baseline="30000" dirty="0"/>
              <a:t>5]</a:t>
            </a:r>
            <a:r>
              <a:rPr lang="en-GB" sz="4500" dirty="0"/>
              <a:t>, both designed to account for light interaction with non-spherical shapes.</a:t>
            </a:r>
          </a:p>
        </p:txBody>
      </p:sp>
      <p:sp>
        <p:nvSpPr>
          <p:cNvPr id="11" name="TextBox 10"/>
          <p:cNvSpPr txBox="1"/>
          <p:nvPr/>
        </p:nvSpPr>
        <p:spPr>
          <a:xfrm>
            <a:off x="11059773" y="13781356"/>
            <a:ext cx="13274225" cy="7164725"/>
          </a:xfrm>
          <a:prstGeom prst="rect">
            <a:avLst/>
          </a:prstGeom>
          <a:noFill/>
        </p:spPr>
        <p:txBody>
          <a:bodyPr wrap="square" lIns="374593" tIns="187297" rIns="374593" bIns="187297" rtlCol="0">
            <a:spAutoFit/>
          </a:bodyPr>
          <a:lstStyle/>
          <a:p>
            <a:pPr algn="just"/>
            <a:r>
              <a:rPr lang="en-GB" sz="2500" dirty="0"/>
              <a:t>[1] Reynolds, R. A., D. </a:t>
            </a:r>
            <a:r>
              <a:rPr lang="en-GB" sz="2500" dirty="0" err="1"/>
              <a:t>Stramski</a:t>
            </a:r>
            <a:r>
              <a:rPr lang="en-GB" sz="2500" dirty="0"/>
              <a:t>, V. M. Wright, and S. B. </a:t>
            </a:r>
            <a:r>
              <a:rPr lang="en-GB" sz="2500" dirty="0" err="1"/>
              <a:t>Woźniak</a:t>
            </a:r>
            <a:r>
              <a:rPr lang="en-GB" sz="2500" dirty="0"/>
              <a:t>, Measurements and characterization of particle size distributions in coastal waters, J. </a:t>
            </a:r>
            <a:r>
              <a:rPr lang="en-GB" sz="2500" dirty="0" err="1"/>
              <a:t>Geophys</a:t>
            </a:r>
            <a:r>
              <a:rPr lang="en-GB" sz="2500" dirty="0"/>
              <a:t>. Res., 115, C08024, doi:10.1029/2009JC005930. (2010)</a:t>
            </a:r>
          </a:p>
          <a:p>
            <a:pPr algn="just"/>
            <a:r>
              <a:rPr lang="en-GB" sz="2500" dirty="0"/>
              <a:t> </a:t>
            </a:r>
          </a:p>
          <a:p>
            <a:pPr algn="just"/>
            <a:r>
              <a:rPr lang="en-GB" sz="2500" dirty="0"/>
              <a:t>[2] E. J. Davies, D. McKee, D. Bowers, G. W. Graham, W. A. M. </a:t>
            </a:r>
            <a:r>
              <a:rPr lang="en-GB" sz="2500" dirty="0" err="1"/>
              <a:t>Nimmo</a:t>
            </a:r>
            <a:r>
              <a:rPr lang="en-GB" sz="2500" dirty="0"/>
              <a:t>-Smith, Optically significant particle sizes in seawater, Applied Optics, Vol. 53, Issue 6, pp. 1067-1074. (2014)</a:t>
            </a:r>
          </a:p>
          <a:p>
            <a:pPr algn="just"/>
            <a:r>
              <a:rPr lang="en-GB" sz="2500" dirty="0"/>
              <a:t> </a:t>
            </a:r>
          </a:p>
          <a:p>
            <a:pPr algn="just"/>
            <a:r>
              <a:rPr lang="en-GB" sz="2500" dirty="0"/>
              <a:t>[3] </a:t>
            </a:r>
            <a:r>
              <a:rPr lang="en-GB" sz="2500" dirty="0" err="1"/>
              <a:t>Ulloa</a:t>
            </a:r>
            <a:r>
              <a:rPr lang="en-GB" sz="2500" dirty="0"/>
              <a:t>, O., S. </a:t>
            </a:r>
            <a:r>
              <a:rPr lang="en-GB" sz="2500" dirty="0" err="1"/>
              <a:t>Sathyendranath</a:t>
            </a:r>
            <a:r>
              <a:rPr lang="en-GB" sz="2500" dirty="0"/>
              <a:t>, and T. Platt, Effect of the </a:t>
            </a:r>
            <a:r>
              <a:rPr lang="en-GB" sz="2500" dirty="0" err="1"/>
              <a:t>particlesize</a:t>
            </a:r>
            <a:r>
              <a:rPr lang="en-GB" sz="2500" dirty="0"/>
              <a:t> distribution on the backscattering ratio in seawater, Appl. Opt., 33, 7070–7077. (1994)</a:t>
            </a:r>
          </a:p>
          <a:p>
            <a:pPr algn="just"/>
            <a:r>
              <a:rPr lang="en-GB" sz="2500" dirty="0"/>
              <a:t> </a:t>
            </a:r>
          </a:p>
          <a:p>
            <a:pPr algn="just"/>
            <a:r>
              <a:rPr lang="en-GB" sz="2500" dirty="0"/>
              <a:t>[4] M. A. </a:t>
            </a:r>
            <a:r>
              <a:rPr lang="en-GB" sz="2500" dirty="0" err="1"/>
              <a:t>Yurkin</a:t>
            </a:r>
            <a:r>
              <a:rPr lang="en-GB" sz="2500" dirty="0"/>
              <a:t> and A. G. Hoekstra, The discrete dipole approximation: an overview and recent developments, J. Quant. </a:t>
            </a:r>
            <a:r>
              <a:rPr lang="en-GB" sz="2500" dirty="0" err="1"/>
              <a:t>Spectrosc</a:t>
            </a:r>
            <a:r>
              <a:rPr lang="en-GB" sz="2500" dirty="0"/>
              <a:t>. </a:t>
            </a:r>
            <a:r>
              <a:rPr lang="en-GB" sz="2500" dirty="0" err="1"/>
              <a:t>Radiat</a:t>
            </a:r>
            <a:r>
              <a:rPr lang="en-GB" sz="2500" dirty="0"/>
              <a:t>. Transfer 106, 558–589 (2007).</a:t>
            </a:r>
          </a:p>
          <a:p>
            <a:pPr algn="just"/>
            <a:r>
              <a:rPr lang="en-GB" sz="2500" dirty="0"/>
              <a:t> </a:t>
            </a:r>
          </a:p>
          <a:p>
            <a:pPr algn="just"/>
            <a:r>
              <a:rPr lang="en-GB" sz="2500" dirty="0"/>
              <a:t>[5] P. Yang and K. N. </a:t>
            </a:r>
            <a:r>
              <a:rPr lang="en-GB" sz="2500" dirty="0" err="1"/>
              <a:t>Liou</a:t>
            </a:r>
            <a:r>
              <a:rPr lang="en-GB" sz="2500" dirty="0"/>
              <a:t>, Geometric-optics-integral-equation method for light scattering by </a:t>
            </a:r>
            <a:r>
              <a:rPr lang="en-GB" sz="2500" dirty="0" err="1"/>
              <a:t>nonspherical</a:t>
            </a:r>
            <a:r>
              <a:rPr lang="en-GB" sz="2500" dirty="0"/>
              <a:t> ice crystals, Appl. Opt. 35, 6568–6584 (1996).</a:t>
            </a:r>
          </a:p>
          <a:p>
            <a:endParaRPr lang="en-GB" dirty="0"/>
          </a:p>
        </p:txBody>
      </p:sp>
      <p:sp>
        <p:nvSpPr>
          <p:cNvPr id="12" name="TextBox 11"/>
          <p:cNvSpPr txBox="1"/>
          <p:nvPr/>
        </p:nvSpPr>
        <p:spPr>
          <a:xfrm>
            <a:off x="655317" y="17339908"/>
            <a:ext cx="10042688" cy="2917409"/>
          </a:xfrm>
          <a:prstGeom prst="rect">
            <a:avLst/>
          </a:prstGeom>
          <a:noFill/>
        </p:spPr>
        <p:txBody>
          <a:bodyPr wrap="square" lIns="374593" tIns="187297" rIns="374593" bIns="187297" rtlCol="0">
            <a:spAutoFit/>
          </a:bodyPr>
          <a:lstStyle/>
          <a:p>
            <a:pPr algn="just"/>
            <a:r>
              <a:rPr lang="en-GB" sz="3300" dirty="0"/>
              <a:t>Fig. 6 – A theoretical mapping of size and refractive index based on Mie theory modelling. In practise, a compensation scheme is required for particles greater than </a:t>
            </a:r>
            <a:r>
              <a:rPr lang="en-GB" sz="3300" dirty="0" smtClean="0"/>
              <a:t>5 </a:t>
            </a:r>
            <a:r>
              <a:rPr lang="el-GR" sz="3300" dirty="0"/>
              <a:t>μ</a:t>
            </a:r>
            <a:r>
              <a:rPr lang="en-GB" sz="3300" dirty="0"/>
              <a:t>m</a:t>
            </a:r>
            <a:r>
              <a:rPr lang="en-GB" sz="3300" dirty="0" smtClean="0"/>
              <a:t>. </a:t>
            </a:r>
            <a:r>
              <a:rPr lang="en-GB" sz="3300" dirty="0"/>
              <a:t>Additional information from pulse profiles can be used to inform this process.</a:t>
            </a:r>
          </a:p>
        </p:txBody>
      </p:sp>
      <p:sp>
        <p:nvSpPr>
          <p:cNvPr id="13" name="TextBox 12"/>
          <p:cNvSpPr txBox="1"/>
          <p:nvPr/>
        </p:nvSpPr>
        <p:spPr>
          <a:xfrm>
            <a:off x="24923965" y="15551419"/>
            <a:ext cx="11452732" cy="1901746"/>
          </a:xfrm>
          <a:prstGeom prst="rect">
            <a:avLst/>
          </a:prstGeom>
          <a:noFill/>
        </p:spPr>
        <p:txBody>
          <a:bodyPr wrap="square" lIns="374593" tIns="187297" rIns="374593" bIns="187297" rtlCol="0">
            <a:spAutoFit/>
          </a:bodyPr>
          <a:lstStyle/>
          <a:p>
            <a:pPr algn="just"/>
            <a:r>
              <a:rPr lang="en-GB" sz="3300" dirty="0" smtClean="0"/>
              <a:t>Fig</a:t>
            </a:r>
            <a:r>
              <a:rPr lang="en-GB" sz="3300" dirty="0"/>
              <a:t>. 7a (top) 7b (bottom) – (a) Measured scattering data from a suspension of </a:t>
            </a:r>
            <a:r>
              <a:rPr lang="en-GB" sz="3300" dirty="0" smtClean="0"/>
              <a:t>oil droplets. </a:t>
            </a:r>
            <a:r>
              <a:rPr lang="en-GB" sz="3300" dirty="0"/>
              <a:t>(b) Projected scattering signals using Mie theory for </a:t>
            </a:r>
            <a:r>
              <a:rPr lang="en-GB" sz="3300" dirty="0" smtClean="0"/>
              <a:t>droplet </a:t>
            </a:r>
            <a:r>
              <a:rPr lang="en-GB" sz="3300" dirty="0"/>
              <a:t>sizes between </a:t>
            </a:r>
            <a:r>
              <a:rPr lang="en-GB" sz="3300" dirty="0" smtClean="0"/>
              <a:t>0.5 and 5 </a:t>
            </a:r>
            <a:r>
              <a:rPr lang="el-GR" sz="3300" dirty="0" smtClean="0"/>
              <a:t>μ</a:t>
            </a:r>
            <a:r>
              <a:rPr lang="en-GB" sz="3300" dirty="0" smtClean="0"/>
              <a:t>m.</a:t>
            </a:r>
            <a:endParaRPr lang="en-GB" sz="3300" dirty="0"/>
          </a:p>
        </p:txBody>
      </p:sp>
      <p:sp>
        <p:nvSpPr>
          <p:cNvPr id="14" name="TextBox 13"/>
          <p:cNvSpPr txBox="1"/>
          <p:nvPr/>
        </p:nvSpPr>
        <p:spPr>
          <a:xfrm>
            <a:off x="35838326" y="19473575"/>
            <a:ext cx="1179931" cy="1008746"/>
          </a:xfrm>
          <a:prstGeom prst="rect">
            <a:avLst/>
          </a:prstGeom>
          <a:noFill/>
        </p:spPr>
        <p:txBody>
          <a:bodyPr wrap="square" lIns="374593" tIns="187297" rIns="374593" bIns="187297" rtlCol="0">
            <a:spAutoFit/>
          </a:bodyPr>
          <a:lstStyle/>
          <a:p>
            <a:r>
              <a:rPr lang="en-GB" sz="4100" dirty="0"/>
              <a:t>3</a:t>
            </a:r>
          </a:p>
        </p:txBody>
      </p:sp>
      <p:sp>
        <p:nvSpPr>
          <p:cNvPr id="15" name="Rectangle 14"/>
          <p:cNvSpPr/>
          <p:nvPr/>
        </p:nvSpPr>
        <p:spPr>
          <a:xfrm>
            <a:off x="27578808" y="19479134"/>
            <a:ext cx="7316669" cy="1008746"/>
          </a:xfrm>
          <a:prstGeom prst="rect">
            <a:avLst/>
          </a:prstGeom>
        </p:spPr>
        <p:txBody>
          <a:bodyPr wrap="none" lIns="374593" tIns="187297" rIns="374593" bIns="187297">
            <a:spAutoFit/>
          </a:bodyPr>
          <a:lstStyle/>
          <a:p>
            <a:r>
              <a:rPr lang="en-US" sz="4100" i="1" u="sng" dirty="0">
                <a:hlinkClick r:id="rId6"/>
              </a:rPr>
              <a:t>jacopo.agagliate@strath.ac.uk</a:t>
            </a:r>
            <a:endParaRPr lang="en-GB" sz="4100" dirty="0"/>
          </a:p>
        </p:txBody>
      </p:sp>
      <p:sp>
        <p:nvSpPr>
          <p:cNvPr id="16" name="Rectangle 15"/>
          <p:cNvSpPr/>
          <p:nvPr/>
        </p:nvSpPr>
        <p:spPr>
          <a:xfrm>
            <a:off x="24975561" y="800889"/>
            <a:ext cx="11452732" cy="14455517"/>
          </a:xfrm>
          <a:prstGeom prst="rect">
            <a:avLst/>
          </a:prstGeom>
          <a:solidFill>
            <a:schemeClr val="accent1">
              <a:alpha val="5000"/>
            </a:schemeClr>
          </a:solidFill>
        </p:spPr>
        <p:style>
          <a:lnRef idx="2">
            <a:schemeClr val="accent1">
              <a:shade val="50000"/>
            </a:schemeClr>
          </a:lnRef>
          <a:fillRef idx="1">
            <a:schemeClr val="accent1"/>
          </a:fillRef>
          <a:effectRef idx="0">
            <a:schemeClr val="accent1"/>
          </a:effectRef>
          <a:fontRef idx="minor">
            <a:schemeClr val="lt1"/>
          </a:fontRef>
        </p:style>
        <p:txBody>
          <a:bodyPr lIns="374593" tIns="187297" rIns="374593" bIns="187297" rtlCol="0" anchor="ctr"/>
          <a:lstStyle/>
          <a:p>
            <a:pPr algn="ctr"/>
            <a:endParaRPr lang="en-GB"/>
          </a:p>
        </p:txBody>
      </p:sp>
    </p:spTree>
    <p:extLst>
      <p:ext uri="{BB962C8B-B14F-4D97-AF65-F5344CB8AC3E}">
        <p14:creationId xmlns:p14="http://schemas.microsoft.com/office/powerpoint/2010/main" val="229602473"/>
      </p:ext>
    </p:extLst>
  </p:cSld>
  <p:clrMapOvr>
    <a:masterClrMapping/>
  </p:clrMapOvr>
  <p:transition spd="slow" advTm="60000">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372</TotalTime>
  <Words>552</Words>
  <Application>Microsoft Office PowerPoint</Application>
  <PresentationFormat>Custom</PresentationFormat>
  <Paragraphs>47</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Flow cytometry: characterizing particles towards the submicron scale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cytometry: characterizing particles towards the submicron scale</dc:title>
  <dc:creator>Strathclyde Standard Desktop</dc:creator>
  <cp:lastModifiedBy>skr21</cp:lastModifiedBy>
  <cp:revision>24</cp:revision>
  <dcterms:created xsi:type="dcterms:W3CDTF">2014-08-28T10:36:12Z</dcterms:created>
  <dcterms:modified xsi:type="dcterms:W3CDTF">2014-09-01T08:43:45Z</dcterms:modified>
</cp:coreProperties>
</file>