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37458650" cy="210724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264" y="-108"/>
      </p:cViewPr>
      <p:guideLst>
        <p:guide orient="horz" pos="6637"/>
        <p:guide pos="1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403" y="6546127"/>
            <a:ext cx="31839853" cy="45169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8797" y="11941069"/>
            <a:ext cx="26221057" cy="5385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EB16-BB5A-4F50-BA57-23246AA108E3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AEC-7C10-46B7-BA1F-514D361715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EB16-BB5A-4F50-BA57-23246AA108E3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AEC-7C10-46B7-BA1F-514D361715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640771" y="2595036"/>
            <a:ext cx="7641301" cy="552420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7345" y="2595036"/>
            <a:ext cx="22319114" cy="55242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EB16-BB5A-4F50-BA57-23246AA108E3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AEC-7C10-46B7-BA1F-514D361715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EB16-BB5A-4F50-BA57-23246AA108E3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AEC-7C10-46B7-BA1F-514D361715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977" y="13541018"/>
            <a:ext cx="31839853" cy="41852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977" y="8931416"/>
            <a:ext cx="31839853" cy="460960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EB16-BB5A-4F50-BA57-23246AA108E3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AEC-7C10-46B7-BA1F-514D361715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7347" y="15106821"/>
            <a:ext cx="14976956" cy="4273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98615" y="15106821"/>
            <a:ext cx="14983459" cy="4273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EB16-BB5A-4F50-BA57-23246AA108E3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AEC-7C10-46B7-BA1F-514D361715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38" y="843877"/>
            <a:ext cx="33712784" cy="351207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931" y="4716920"/>
            <a:ext cx="16550744" cy="19657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2931" y="6682706"/>
            <a:ext cx="16550744" cy="12141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28479" y="4716920"/>
            <a:ext cx="16557242" cy="19657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28479" y="6682706"/>
            <a:ext cx="16557242" cy="12141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EB16-BB5A-4F50-BA57-23246AA108E3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AEC-7C10-46B7-BA1F-514D361715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EB16-BB5A-4F50-BA57-23246AA108E3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AEC-7C10-46B7-BA1F-514D361715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EB16-BB5A-4F50-BA57-23246AA108E3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AEC-7C10-46B7-BA1F-514D361715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37" y="838997"/>
            <a:ext cx="12323637" cy="35706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5296" y="838998"/>
            <a:ext cx="20940426" cy="17984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2937" y="4409612"/>
            <a:ext cx="12323637" cy="144141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EB16-BB5A-4F50-BA57-23246AA108E3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AEC-7C10-46B7-BA1F-514D361715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160" y="14750734"/>
            <a:ext cx="22475191" cy="17414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2160" y="1882866"/>
            <a:ext cx="22475191" cy="126434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2160" y="16492140"/>
            <a:ext cx="22475191" cy="2473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EB16-BB5A-4F50-BA57-23246AA108E3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3AEC-7C10-46B7-BA1F-514D361715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2938" y="843877"/>
            <a:ext cx="33712784" cy="3512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938" y="4916914"/>
            <a:ext cx="33712784" cy="13906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2937" y="19531064"/>
            <a:ext cx="8740351" cy="1121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8EB16-BB5A-4F50-BA57-23246AA108E3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8377" y="19531064"/>
            <a:ext cx="11861905" cy="1121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5371" y="19531064"/>
            <a:ext cx="8740351" cy="1121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3AEC-7C10-46B7-BA1F-514D3617152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37458651" cy="210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3589" y="6863829"/>
            <a:ext cx="31839853" cy="4516924"/>
          </a:xfrm>
        </p:spPr>
        <p:txBody>
          <a:bodyPr>
            <a:normAutofit/>
          </a:bodyPr>
          <a:lstStyle/>
          <a:p>
            <a:r>
              <a:rPr lang="en-GB" sz="14000" dirty="0" smtClean="0"/>
              <a:t>Ecological Genomics of </a:t>
            </a:r>
            <a:r>
              <a:rPr lang="en-GB" sz="14000" dirty="0" err="1" smtClean="0"/>
              <a:t>Hadal</a:t>
            </a:r>
            <a:r>
              <a:rPr lang="en-GB" sz="14000" dirty="0" smtClean="0"/>
              <a:t> Amphipods</a:t>
            </a:r>
            <a:endParaRPr lang="en-GB" sz="1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8085" y="11688365"/>
            <a:ext cx="26221057" cy="5385188"/>
          </a:xfrm>
        </p:spPr>
        <p:txBody>
          <a:bodyPr>
            <a:normAutofit/>
          </a:bodyPr>
          <a:lstStyle/>
          <a:p>
            <a:pPr algn="r"/>
            <a:r>
              <a:rPr lang="en-GB" sz="7000" dirty="0" smtClean="0">
                <a:solidFill>
                  <a:schemeClr val="bg1"/>
                </a:solidFill>
              </a:rPr>
              <a:t>Heather Ritchie</a:t>
            </a:r>
            <a:r>
              <a:rPr lang="en-GB" sz="7000" baseline="30000" dirty="0" smtClean="0">
                <a:solidFill>
                  <a:schemeClr val="bg1"/>
                </a:solidFill>
              </a:rPr>
              <a:t>1</a:t>
            </a:r>
            <a:r>
              <a:rPr lang="en-GB" sz="7000" dirty="0" smtClean="0">
                <a:solidFill>
                  <a:schemeClr val="bg1"/>
                </a:solidFill>
              </a:rPr>
              <a:t>, Alan J. Jamieson</a:t>
            </a:r>
            <a:r>
              <a:rPr lang="en-GB" sz="7000" baseline="30000" dirty="0" smtClean="0">
                <a:solidFill>
                  <a:schemeClr val="bg1"/>
                </a:solidFill>
              </a:rPr>
              <a:t>2</a:t>
            </a:r>
            <a:r>
              <a:rPr lang="en-GB" sz="7000" dirty="0" smtClean="0">
                <a:solidFill>
                  <a:schemeClr val="bg1"/>
                </a:solidFill>
              </a:rPr>
              <a:t> and Stuart B. Piertney</a:t>
            </a:r>
            <a:r>
              <a:rPr lang="en-GB" sz="7000" baseline="30000" dirty="0" smtClean="0">
                <a:solidFill>
                  <a:schemeClr val="bg1"/>
                </a:solidFill>
              </a:rPr>
              <a:t>1</a:t>
            </a:r>
          </a:p>
          <a:p>
            <a:pPr algn="r"/>
            <a:r>
              <a:rPr lang="en-GB" sz="5000" dirty="0" smtClean="0">
                <a:solidFill>
                  <a:schemeClr val="bg1"/>
                </a:solidFill>
              </a:rPr>
              <a:t>1 Institute of Biological and Environmental Sciences, University of Aberdeen </a:t>
            </a:r>
          </a:p>
          <a:p>
            <a:pPr algn="r"/>
            <a:r>
              <a:rPr lang="en-GB" sz="5000" dirty="0" smtClean="0">
                <a:solidFill>
                  <a:schemeClr val="bg1"/>
                </a:solidFill>
              </a:rPr>
              <a:t>2 </a:t>
            </a:r>
            <a:r>
              <a:rPr lang="en-GB" sz="5000" dirty="0" err="1" smtClean="0">
                <a:solidFill>
                  <a:schemeClr val="bg1"/>
                </a:solidFill>
              </a:rPr>
              <a:t>Oceanlab</a:t>
            </a:r>
            <a:r>
              <a:rPr lang="en-GB" sz="5000" dirty="0" smtClean="0">
                <a:solidFill>
                  <a:schemeClr val="bg1"/>
                </a:solidFill>
              </a:rPr>
              <a:t>, University of Aberdeen</a:t>
            </a:r>
            <a:r>
              <a:rPr lang="en-GB" sz="5000" dirty="0" smtClean="0">
                <a:solidFill>
                  <a:schemeClr val="tx1"/>
                </a:solidFill>
              </a:rPr>
              <a:t>,</a:t>
            </a:r>
            <a:endParaRPr lang="en-GB" sz="5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70885" y="18601133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0" dirty="0" smtClean="0">
                <a:solidFill>
                  <a:schemeClr val="bg1"/>
                </a:solidFill>
              </a:rPr>
              <a:t>1.</a:t>
            </a:r>
            <a:endParaRPr lang="en-GB" sz="14000" dirty="0">
              <a:solidFill>
                <a:schemeClr val="bg1"/>
              </a:solidFill>
            </a:endParaRPr>
          </a:p>
        </p:txBody>
      </p:sp>
      <p:pic>
        <p:nvPicPr>
          <p:cNvPr id="6" name="Picture 5" descr="uni_logo.emf"/>
          <p:cNvPicPr>
            <a:picLocks noChangeAspect="1"/>
          </p:cNvPicPr>
          <p:nvPr/>
        </p:nvPicPr>
        <p:blipFill>
          <a:blip r:embed="rId3" cstate="print"/>
          <a:srcRect l="15221" t="41012" r="17234" b="39490"/>
          <a:stretch>
            <a:fillRect/>
          </a:stretch>
        </p:blipFill>
        <p:spPr>
          <a:xfrm>
            <a:off x="583309" y="743149"/>
            <a:ext cx="7404408" cy="302433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5757" y="1103189"/>
            <a:ext cx="5925528" cy="204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309" y="18817157"/>
            <a:ext cx="7196502" cy="175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458650" cy="211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052" name="Picture 4" descr="environ1.jpg (519×48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397" y="1607245"/>
            <a:ext cx="18253075" cy="17057688"/>
          </a:xfrm>
          <a:prstGeom prst="rect">
            <a:avLst/>
          </a:prstGeom>
          <a:noFill/>
        </p:spPr>
      </p:pic>
      <p:pic>
        <p:nvPicPr>
          <p:cNvPr id="2053" name="Picture 5" descr="C:\Users\Hoose\AppData\Local\Microsoft\Windows\Temporary Internet Files\Content.IE5\25GTI3CJ\MC9004326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5488965" y="12048405"/>
            <a:ext cx="7920880" cy="79208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961573" y="11832381"/>
            <a:ext cx="159210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 err="1" smtClean="0">
                <a:solidFill>
                  <a:schemeClr val="bg1"/>
                </a:solidFill>
              </a:rPr>
              <a:t>Hadal</a:t>
            </a:r>
            <a:r>
              <a:rPr lang="en-GB" sz="15000" dirty="0" smtClean="0">
                <a:solidFill>
                  <a:schemeClr val="bg1"/>
                </a:solidFill>
              </a:rPr>
              <a:t> Zone &lt;6000m</a:t>
            </a:r>
            <a:endParaRPr lang="en-GB" sz="1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41493" y="17286823"/>
            <a:ext cx="16569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 err="1" smtClean="0">
                <a:solidFill>
                  <a:schemeClr val="bg1"/>
                </a:solidFill>
              </a:rPr>
              <a:t>Hadal</a:t>
            </a:r>
            <a:r>
              <a:rPr lang="en-GB" sz="12000" dirty="0" smtClean="0">
                <a:solidFill>
                  <a:schemeClr val="bg1"/>
                </a:solidFill>
              </a:rPr>
              <a:t> trenches form along </a:t>
            </a:r>
            <a:r>
              <a:rPr lang="en-GB" sz="12000" dirty="0" err="1" smtClean="0">
                <a:solidFill>
                  <a:schemeClr val="bg1"/>
                </a:solidFill>
              </a:rPr>
              <a:t>subduction</a:t>
            </a:r>
            <a:r>
              <a:rPr lang="en-GB" sz="12000" dirty="0" smtClean="0">
                <a:solidFill>
                  <a:schemeClr val="bg1"/>
                </a:solidFill>
              </a:rPr>
              <a:t> zones</a:t>
            </a:r>
            <a:endParaRPr lang="en-GB" sz="12000" dirty="0">
              <a:solidFill>
                <a:schemeClr val="bg1"/>
              </a:solidFill>
            </a:endParaRPr>
          </a:p>
        </p:txBody>
      </p:sp>
      <p:pic>
        <p:nvPicPr>
          <p:cNvPr id="2057" name="Picture 9" descr="http://newsimg.bbc.co.uk/media/images/47158000/gif/_47158076_ocean_trenches_46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33" y="887165"/>
            <a:ext cx="24122680" cy="174961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570084" y="1247205"/>
            <a:ext cx="11888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 smtClean="0">
                <a:solidFill>
                  <a:schemeClr val="bg1"/>
                </a:solidFill>
              </a:rPr>
              <a:t>37 </a:t>
            </a:r>
            <a:r>
              <a:rPr lang="en-GB" sz="12000" dirty="0" err="1" smtClean="0">
                <a:solidFill>
                  <a:schemeClr val="bg1"/>
                </a:solidFill>
              </a:rPr>
              <a:t>Hadal</a:t>
            </a:r>
            <a:r>
              <a:rPr lang="en-GB" sz="12000" dirty="0" smtClean="0">
                <a:solidFill>
                  <a:schemeClr val="bg1"/>
                </a:solidFill>
              </a:rPr>
              <a:t> trenches</a:t>
            </a:r>
            <a:endParaRPr lang="en-GB" sz="1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58117" y="4127525"/>
            <a:ext cx="11600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 smtClean="0">
                <a:solidFill>
                  <a:schemeClr val="bg1"/>
                </a:solidFill>
              </a:rPr>
              <a:t>~75% Pacific Rim</a:t>
            </a:r>
            <a:endParaRPr lang="en-GB" sz="1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1541" y="5207645"/>
            <a:ext cx="32115568" cy="116339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0" dirty="0" smtClean="0"/>
              <a:t>Traditionally thought of as hotspots of endemism but some </a:t>
            </a:r>
            <a:r>
              <a:rPr lang="en-GB" sz="15000" dirty="0" err="1" smtClean="0"/>
              <a:t>hadal</a:t>
            </a:r>
            <a:r>
              <a:rPr lang="en-GB" sz="15000" dirty="0" smtClean="0"/>
              <a:t> species have a cosmopolitan distribution.</a:t>
            </a:r>
          </a:p>
          <a:p>
            <a:r>
              <a:rPr lang="en-GB" sz="15000" dirty="0" smtClean="0"/>
              <a:t>To what extent is there connectivity between </a:t>
            </a:r>
            <a:r>
              <a:rPr lang="en-GB" sz="15000" dirty="0" err="1" smtClean="0"/>
              <a:t>hadal</a:t>
            </a:r>
            <a:r>
              <a:rPr lang="en-GB" sz="15000" dirty="0" smtClean="0"/>
              <a:t> trenches?</a:t>
            </a:r>
            <a:endParaRPr lang="en-GB" sz="1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75141" y="19595147"/>
            <a:ext cx="2383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0" dirty="0" smtClean="0">
                <a:solidFill>
                  <a:schemeClr val="bg1"/>
                </a:solidFill>
              </a:rPr>
              <a:t>2</a:t>
            </a:r>
            <a:endParaRPr lang="en-GB" sz="9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  <p:bldP spid="11" grpId="0" build="allAtOnce"/>
      <p:bldP spid="12" grpId="0" build="allAtOnce"/>
      <p:bldP spid="13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442"/>
            <a:ext cx="37458650" cy="2114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357" y="2615357"/>
            <a:ext cx="13176181" cy="1101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9333" y="887165"/>
            <a:ext cx="16417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 smtClean="0"/>
              <a:t>To date…</a:t>
            </a:r>
            <a:endParaRPr lang="en-GB" sz="10000" dirty="0"/>
          </a:p>
        </p:txBody>
      </p:sp>
      <p:sp>
        <p:nvSpPr>
          <p:cNvPr id="8" name="TextBox 7"/>
          <p:cNvSpPr txBox="1"/>
          <p:nvPr/>
        </p:nvSpPr>
        <p:spPr>
          <a:xfrm>
            <a:off x="1879453" y="15360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128925" y="1247205"/>
            <a:ext cx="21098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dirty="0" smtClean="0"/>
              <a:t>Population structure of two key amphipod species using neutral markers and mitochondrial DNA sequence polymorphism</a:t>
            </a:r>
            <a:endParaRPr lang="en-GB" sz="9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048805" y="15072741"/>
            <a:ext cx="125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5200933" y="6359773"/>
            <a:ext cx="20738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dirty="0" smtClean="0"/>
              <a:t>Preliminary data suggests connectivity between trench populations </a:t>
            </a:r>
            <a:endParaRPr lang="en-GB" sz="9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336837" y="1175197"/>
            <a:ext cx="22466496" cy="93256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0" dirty="0" smtClean="0"/>
              <a:t>The challenge now is to understand levels of, and mechanisms for, emigration out of the </a:t>
            </a:r>
            <a:r>
              <a:rPr lang="en-GB" sz="12000" dirty="0" err="1" smtClean="0"/>
              <a:t>hadal</a:t>
            </a:r>
            <a:r>
              <a:rPr lang="en-GB" sz="12000" dirty="0" smtClean="0"/>
              <a:t> zone, and dispersal across abyssal oceanic regions</a:t>
            </a:r>
            <a:endParaRPr lang="en-GB" sz="1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27325" y="14424669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 smtClean="0">
                <a:solidFill>
                  <a:schemeClr val="bg1"/>
                </a:solidFill>
              </a:rPr>
              <a:t>The Future…</a:t>
            </a:r>
            <a:endParaRPr lang="en-GB" sz="10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84309" y="14136637"/>
            <a:ext cx="26570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dirty="0" smtClean="0">
                <a:solidFill>
                  <a:schemeClr val="bg1"/>
                </a:solidFill>
              </a:rPr>
              <a:t>Use emerging genomic approaches to examine genetic diversity and patterns of divergence </a:t>
            </a:r>
            <a:endParaRPr lang="en-GB" sz="9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84309" y="17304989"/>
            <a:ext cx="26786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dirty="0" smtClean="0">
                <a:solidFill>
                  <a:schemeClr val="bg1"/>
                </a:solidFill>
              </a:rPr>
              <a:t>Examine signatures of selection and adaptation and further our understanding of </a:t>
            </a:r>
            <a:r>
              <a:rPr lang="en-GB" sz="9000" dirty="0" err="1" smtClean="0">
                <a:solidFill>
                  <a:schemeClr val="bg1"/>
                </a:solidFill>
              </a:rPr>
              <a:t>phylogeographical</a:t>
            </a:r>
            <a:r>
              <a:rPr lang="en-GB" sz="9000" dirty="0" smtClean="0">
                <a:solidFill>
                  <a:schemeClr val="bg1"/>
                </a:solidFill>
              </a:rPr>
              <a:t> structure</a:t>
            </a:r>
            <a:endParaRPr lang="en-GB" sz="9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75141" y="19595147"/>
            <a:ext cx="2383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0" dirty="0" smtClean="0">
                <a:solidFill>
                  <a:schemeClr val="bg1"/>
                </a:solidFill>
              </a:rPr>
              <a:t>3</a:t>
            </a:r>
            <a:endParaRPr lang="en-GB" sz="9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  <p:bldP spid="14" grpId="0" build="allAtOnce"/>
      <p:bldP spid="15" grpId="0" uiExpand="1" build="allAtOnce" animBg="1"/>
      <p:bldP spid="16" grpId="0" build="allAtOnce"/>
      <p:bldP spid="17" grpId="0" build="allAtOnce"/>
      <p:bldP spid="1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Ecological Genomics of Hadal Amphipods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Genomics of Hadal Amphipods</dc:title>
  <dc:creator>Hoose</dc:creator>
  <cp:lastModifiedBy>Louise Docherty</cp:lastModifiedBy>
  <cp:revision>10</cp:revision>
  <dcterms:created xsi:type="dcterms:W3CDTF">2013-08-20T07:33:44Z</dcterms:created>
  <dcterms:modified xsi:type="dcterms:W3CDTF">2013-08-20T09:05:46Z</dcterms:modified>
</cp:coreProperties>
</file>